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5263" r:id="rId1"/>
  </p:sldMasterIdLst>
  <p:notesMasterIdLst>
    <p:notesMasterId r:id="rId53"/>
  </p:notesMasterIdLst>
  <p:sldIdLst>
    <p:sldId id="256" r:id="rId2"/>
    <p:sldId id="257" r:id="rId3"/>
    <p:sldId id="274" r:id="rId4"/>
    <p:sldId id="266" r:id="rId5"/>
    <p:sldId id="267" r:id="rId6"/>
    <p:sldId id="259" r:id="rId7"/>
    <p:sldId id="270" r:id="rId8"/>
    <p:sldId id="277" r:id="rId9"/>
    <p:sldId id="278" r:id="rId10"/>
    <p:sldId id="271" r:id="rId11"/>
    <p:sldId id="275" r:id="rId12"/>
    <p:sldId id="279" r:id="rId13"/>
    <p:sldId id="280" r:id="rId14"/>
    <p:sldId id="269" r:id="rId15"/>
    <p:sldId id="282" r:id="rId16"/>
    <p:sldId id="283" r:id="rId17"/>
    <p:sldId id="258" r:id="rId18"/>
    <p:sldId id="291" r:id="rId19"/>
    <p:sldId id="292" r:id="rId20"/>
    <p:sldId id="294" r:id="rId21"/>
    <p:sldId id="295" r:id="rId22"/>
    <p:sldId id="296" r:id="rId23"/>
    <p:sldId id="297" r:id="rId24"/>
    <p:sldId id="298" r:id="rId25"/>
    <p:sldId id="288" r:id="rId26"/>
    <p:sldId id="289" r:id="rId27"/>
    <p:sldId id="293" r:id="rId28"/>
    <p:sldId id="260" r:id="rId29"/>
    <p:sldId id="285" r:id="rId30"/>
    <p:sldId id="290" r:id="rId31"/>
    <p:sldId id="302" r:id="rId32"/>
    <p:sldId id="304" r:id="rId33"/>
    <p:sldId id="305" r:id="rId34"/>
    <p:sldId id="306" r:id="rId35"/>
    <p:sldId id="307" r:id="rId36"/>
    <p:sldId id="261" r:id="rId37"/>
    <p:sldId id="300" r:id="rId38"/>
    <p:sldId id="308" r:id="rId39"/>
    <p:sldId id="309" r:id="rId40"/>
    <p:sldId id="299" r:id="rId41"/>
    <p:sldId id="310" r:id="rId42"/>
    <p:sldId id="313" r:id="rId43"/>
    <p:sldId id="311" r:id="rId44"/>
    <p:sldId id="315" r:id="rId45"/>
    <p:sldId id="314" r:id="rId46"/>
    <p:sldId id="286" r:id="rId47"/>
    <p:sldId id="262" r:id="rId48"/>
    <p:sldId id="263" r:id="rId49"/>
    <p:sldId id="265" r:id="rId50"/>
    <p:sldId id="276" r:id="rId51"/>
    <p:sldId id="316" r:id="rId5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Wingdings 3" panose="05040102010807070707" pitchFamily="18" charset="2"/>
      <p:regular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271C"/>
    <a:srgbClr val="442C20"/>
    <a:srgbClr val="563728"/>
    <a:srgbClr val="84543D"/>
    <a:srgbClr val="212121"/>
    <a:srgbClr val="ACD433"/>
    <a:srgbClr val="FDFBFD"/>
    <a:srgbClr val="F8FAFC"/>
    <a:srgbClr val="EDF3F9"/>
    <a:srgbClr val="A98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 Full Fine-Tuning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Лист1!$A$2:$A$4</c:f>
              <c:strCache>
                <c:ptCount val="3"/>
                <c:pt idx="0">
                  <c:v>Русский</c:v>
                </c:pt>
                <c:pt idx="1">
                  <c:v>Английский</c:v>
                </c:pt>
                <c:pt idx="2">
                  <c:v>Китайский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85</c:v>
                </c:pt>
                <c:pt idx="1">
                  <c:v>88</c:v>
                </c:pt>
                <c:pt idx="2">
                  <c:v>72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D-451D-AB79-DC16B034DAA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После Full-Fine-Tuning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Лист1!$A$2:$A$4</c:f>
              <c:strCache>
                <c:ptCount val="3"/>
                <c:pt idx="0">
                  <c:v>Русский</c:v>
                </c:pt>
                <c:pt idx="1">
                  <c:v>Английский</c:v>
                </c:pt>
                <c:pt idx="2">
                  <c:v>Китайский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95</c:v>
                </c:pt>
                <c:pt idx="1">
                  <c:v>42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D-451D-AB79-DC16B034D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8184976"/>
        <c:axId val="868185304"/>
      </c:barChart>
      <c:catAx>
        <c:axId val="86818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8185304"/>
        <c:crosses val="autoZero"/>
        <c:auto val="1"/>
        <c:lblAlgn val="ctr"/>
        <c:lblOffset val="100"/>
        <c:noMultiLvlLbl val="0"/>
      </c:catAx>
      <c:valAx>
        <c:axId val="868185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818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Сравнение</a:t>
            </a:r>
            <a:r>
              <a:rPr lang="ru-RU" baseline="0"/>
              <a:t> методов </a:t>
            </a:r>
            <a:r>
              <a:rPr lang="en-US" baseline="0"/>
              <a:t>Fine-Tuning</a:t>
            </a:r>
            <a:endParaRPr lang="ru-RU"/>
          </a:p>
        </c:rich>
      </c:tx>
      <c:layout>
        <c:manualLayout>
          <c:xMode val="edge"/>
          <c:yMode val="edge"/>
          <c:x val="0.27759432414698165"/>
          <c:y val="4.6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0.80900000000000005</c:v>
                </c:pt>
                <c:pt idx="1">
                  <c:v>0.88900000000000001</c:v>
                </c:pt>
                <c:pt idx="2">
                  <c:v>0.88800000000000001</c:v>
                </c:pt>
                <c:pt idx="3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2-4C1C-9CE7-4763A77FC19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0.84</c:v>
                </c:pt>
                <c:pt idx="1">
                  <c:v>0.878</c:v>
                </c:pt>
                <c:pt idx="2">
                  <c:v>0.88</c:v>
                </c:pt>
                <c:pt idx="3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2-4C1C-9CE7-4763A77FC19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F1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0.82399999999999995</c:v>
                </c:pt>
                <c:pt idx="1">
                  <c:v>0.88300000000000001</c:v>
                </c:pt>
                <c:pt idx="2">
                  <c:v>0.88300000000000001</c:v>
                </c:pt>
                <c:pt idx="3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2-4C1C-9CE7-4763A77FC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20595064"/>
        <c:axId val="1120591784"/>
      </c:barChart>
      <c:catAx>
        <c:axId val="112059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0591784"/>
        <c:crosses val="autoZero"/>
        <c:auto val="1"/>
        <c:lblAlgn val="ctr"/>
        <c:lblOffset val="100"/>
        <c:noMultiLvlLbl val="0"/>
      </c:catAx>
      <c:valAx>
        <c:axId val="1120591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059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8409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258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62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80593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5480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828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713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5333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4960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94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9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6687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62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455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35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880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02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32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3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602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489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779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3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06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2315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368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64" r:id="rId1"/>
    <p:sldLayoutId id="2147485265" r:id="rId2"/>
    <p:sldLayoutId id="2147485266" r:id="rId3"/>
    <p:sldLayoutId id="2147485267" r:id="rId4"/>
    <p:sldLayoutId id="2147485268" r:id="rId5"/>
    <p:sldLayoutId id="2147485269" r:id="rId6"/>
    <p:sldLayoutId id="2147485270" r:id="rId7"/>
    <p:sldLayoutId id="2147485271" r:id="rId8"/>
    <p:sldLayoutId id="2147485272" r:id="rId9"/>
    <p:sldLayoutId id="2147485273" r:id="rId10"/>
    <p:sldLayoutId id="2147485274" r:id="rId11"/>
    <p:sldLayoutId id="2147485275" r:id="rId12"/>
    <p:sldLayoutId id="2147485276" r:id="rId13"/>
    <p:sldLayoutId id="2147485277" r:id="rId14"/>
    <p:sldLayoutId id="2147485278" r:id="rId15"/>
    <p:sldLayoutId id="2147485279" r:id="rId16"/>
    <p:sldLayoutId id="2147485280" r:id="rId17"/>
    <p:sldLayoutId id="2147485281" r:id="rId18"/>
    <p:sldLayoutId id="2147485282" r:id="rId19"/>
    <p:sldLayoutId id="2147485283" r:id="rId20"/>
    <p:sldLayoutId id="2147485284" r:id="rId21"/>
    <p:sldLayoutId id="2147485285" r:id="rId22"/>
    <p:sldLayoutId id="2147485286" r:id="rId23"/>
    <p:sldLayoutId id="2147485287" r:id="rId24"/>
    <p:sldLayoutId id="2147485288" r:id="rId25"/>
    <p:sldLayoutId id="2147485290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740" y="1903452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Методы д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ообучени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я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больших языковых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моделей:</a:t>
            </a:r>
            <a:endParaRPr lang="ru-RU" sz="4450" b="1">
              <a:solidFill>
                <a:srgbClr val="F2F5FA"/>
              </a:solidFill>
              <a:latin typeface="Arial Rounded MT Bold" panose="020F0704030504030204" pitchFamily="34" charset="0"/>
              <a:ea typeface="Geist Bold" pitchFamily="34" charset="-122"/>
              <a:cs typeface="Geist Bold" pitchFamily="34" charset="-120"/>
            </a:endParaRPr>
          </a:p>
          <a:p>
            <a:pPr marL="0" indent="0" algn="ctr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RAG,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96207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Глубокий анализ методов адаптации больших языковых моделей: от полного дообучения до квантования и векторного поиска. Разберемся, что лучше подходит для ваших задач и как эти технологии устроены изнутри.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96DC2-109B-416E-952F-3A88D9C1B312}"/>
              </a:ext>
            </a:extLst>
          </p:cNvPr>
          <p:cNvSpPr txBox="1"/>
          <p:nvPr/>
        </p:nvSpPr>
        <p:spPr>
          <a:xfrm flipH="1">
            <a:off x="11858624" y="7477125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err="1"/>
              <a:t>Сагитов</a:t>
            </a:r>
            <a:r>
              <a:rPr lang="ru-RU" sz="2400"/>
              <a:t> Вадим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E37F02E6-D563-42F4-91C2-6ABD9B0067FB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Retriever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8FA1BF8-BAF8-448F-B6DF-45FA65FAF7DD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F5A5458-65E1-48E1-A6A4-F4BDE68F9C87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Механизм, который ищет релевантные документы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33" name="Picture 9" descr="Faiss - Introduction to Similarity Search">
            <a:extLst>
              <a:ext uri="{FF2B5EF4-FFF2-40B4-BE49-F238E27FC236}">
                <a16:creationId xmlns:a16="http://schemas.microsoft.com/office/drawing/2014/main" id="{A73D9526-1A0D-443D-8D96-32FF2A83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0" y="5813386"/>
            <a:ext cx="2596740" cy="1460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6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05ED859-51E7-4641-A957-AFE1899C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2">
            <a:extLst>
              <a:ext uri="{FF2B5EF4-FFF2-40B4-BE49-F238E27FC236}">
                <a16:creationId xmlns:a16="http://schemas.microsoft.com/office/drawing/2014/main" id="{8807047D-405E-4C24-A601-50AACB93DE81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C28BE032-DA2B-402F-BE27-69F4FBE1B011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F685A01-27FD-4F8A-A81B-FD86E7DF0FA2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Алгоритм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28E3AFB0-D45C-43E9-90F5-C6E4EFB256AA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Принцип работы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BF636F3C-AB25-4364-B1D7-84F0A3F79DC9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Сильные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68F942AE-7BA9-48DD-B66D-16620E2F9709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Слабые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C896EF6C-0C92-43F1-BEFF-049D7035B825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11765E21-3F88-4833-B9EC-6465A52F82E7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60A46578-3C3D-4353-BD7A-238BE224895E}"/>
              </a:ext>
            </a:extLst>
          </p:cNvPr>
          <p:cNvSpPr/>
          <p:nvPr/>
        </p:nvSpPr>
        <p:spPr>
          <a:xfrm>
            <a:off x="2939411" y="31162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Статистика по ключевым словам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E1FF065-3D64-4210-A92D-713954D1D853}"/>
              </a:ext>
            </a:extLst>
          </p:cNvPr>
          <p:cNvSpPr/>
          <p:nvPr/>
        </p:nvSpPr>
        <p:spPr>
          <a:xfrm>
            <a:off x="6116788" y="3260127"/>
            <a:ext cx="224837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Скорость, простота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B7B1C9-D1FB-46B0-9C1D-7BB42C6A3FC7}"/>
              </a:ext>
            </a:extLst>
          </p:cNvPr>
          <p:cNvSpPr/>
          <p:nvPr/>
        </p:nvSpPr>
        <p:spPr>
          <a:xfrm>
            <a:off x="8578466" y="310784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семантики, проблема синонимов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7" name="Shape 13">
            <a:extLst>
              <a:ext uri="{FF2B5EF4-FFF2-40B4-BE49-F238E27FC236}">
                <a16:creationId xmlns:a16="http://schemas.microsoft.com/office/drawing/2014/main" id="{E13A2D21-E0E9-4214-B160-75306C9AB47B}"/>
              </a:ext>
            </a:extLst>
          </p:cNvPr>
          <p:cNvSpPr/>
          <p:nvPr/>
        </p:nvSpPr>
        <p:spPr>
          <a:xfrm>
            <a:off x="424828" y="3941887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0A199D87-3B65-4511-9302-3BED49EA8145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DPT / Dense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FB2B9A26-2830-4A33-8BD0-350DCBCED181}"/>
              </a:ext>
            </a:extLst>
          </p:cNvPr>
          <p:cNvSpPr/>
          <p:nvPr/>
        </p:nvSpPr>
        <p:spPr>
          <a:xfrm>
            <a:off x="2931965" y="4403209"/>
            <a:ext cx="2690050" cy="34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Семантические эмбеддинги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27903E5B-4BD8-4731-9BCF-68F4EA9F3B1F}"/>
              </a:ext>
            </a:extLst>
          </p:cNvPr>
          <p:cNvSpPr/>
          <p:nvPr/>
        </p:nvSpPr>
        <p:spPr>
          <a:xfrm>
            <a:off x="6116788" y="4196486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Понимание смысла, контекста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0A2627DE-C56D-4B39-B41C-5EEA699620D4}"/>
              </a:ext>
            </a:extLst>
          </p:cNvPr>
          <p:cNvSpPr/>
          <p:nvPr/>
        </p:nvSpPr>
        <p:spPr>
          <a:xfrm>
            <a:off x="8578466" y="424791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Требует обучения, ресурсоемкий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484676A0-2694-4D59-B810-46108EECBE77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EFC9C262-56B1-4B78-AD64-C4CF51083CDA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B995520C-84D6-41C7-B8EB-02453961A9ED}"/>
              </a:ext>
            </a:extLst>
          </p:cNvPr>
          <p:cNvSpPr/>
          <p:nvPr/>
        </p:nvSpPr>
        <p:spPr>
          <a:xfrm>
            <a:off x="2931964" y="5520197"/>
            <a:ext cx="2373461" cy="321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ANN-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поиск по векторам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14EA7259-EC00-4835-B004-FEB4DCDBDC6E}"/>
              </a:ext>
            </a:extLst>
          </p:cNvPr>
          <p:cNvSpPr/>
          <p:nvPr/>
        </p:nvSpPr>
        <p:spPr>
          <a:xfrm>
            <a:off x="6116788" y="5296971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Огромная скорость на больших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22">
            <a:extLst>
              <a:ext uri="{FF2B5EF4-FFF2-40B4-BE49-F238E27FC236}">
                <a16:creationId xmlns:a16="http://schemas.microsoft.com/office/drawing/2014/main" id="{800080CE-0F4F-4EF0-AD60-360F16DDE7F5}"/>
              </a:ext>
            </a:extLst>
          </p:cNvPr>
          <p:cNvSpPr/>
          <p:nvPr/>
        </p:nvSpPr>
        <p:spPr>
          <a:xfrm>
            <a:off x="8578466" y="536948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Приближенный, а не точный поиск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23">
            <a:extLst>
              <a:ext uri="{FF2B5EF4-FFF2-40B4-BE49-F238E27FC236}">
                <a16:creationId xmlns:a16="http://schemas.microsoft.com/office/drawing/2014/main" id="{721B74A6-48EC-4CBC-B2AC-DCED10451093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24">
            <a:extLst>
              <a:ext uri="{FF2B5EF4-FFF2-40B4-BE49-F238E27FC236}">
                <a16:creationId xmlns:a16="http://schemas.microsoft.com/office/drawing/2014/main" id="{AEBBBB1C-8766-4B24-A8A0-941A6B777F60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Гибридный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25">
            <a:extLst>
              <a:ext uri="{FF2B5EF4-FFF2-40B4-BE49-F238E27FC236}">
                <a16:creationId xmlns:a16="http://schemas.microsoft.com/office/drawing/2014/main" id="{CF2E5E7B-2A72-453C-8398-2E548F84EF65}"/>
              </a:ext>
            </a:extLst>
          </p:cNvPr>
          <p:cNvSpPr/>
          <p:nvPr/>
        </p:nvSpPr>
        <p:spPr>
          <a:xfrm>
            <a:off x="2939412" y="6496765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 + Dense (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взвешенная сумма)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26">
            <a:extLst>
              <a:ext uri="{FF2B5EF4-FFF2-40B4-BE49-F238E27FC236}">
                <a16:creationId xmlns:a16="http://schemas.microsoft.com/office/drawing/2014/main" id="{BEBE6DEA-439E-45C1-8F41-649F2854F7ED}"/>
              </a:ext>
            </a:extLst>
          </p:cNvPr>
          <p:cNvSpPr/>
          <p:nvPr/>
        </p:nvSpPr>
        <p:spPr>
          <a:xfrm>
            <a:off x="6116788" y="6354603"/>
            <a:ext cx="186836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Максимальное качество извлечения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1" name="Text 27">
            <a:extLst>
              <a:ext uri="{FF2B5EF4-FFF2-40B4-BE49-F238E27FC236}">
                <a16:creationId xmlns:a16="http://schemas.microsoft.com/office/drawing/2014/main" id="{46A23C20-FE39-4980-BF5A-19320E7FB644}"/>
              </a:ext>
            </a:extLst>
          </p:cNvPr>
          <p:cNvSpPr/>
          <p:nvPr/>
        </p:nvSpPr>
        <p:spPr>
          <a:xfrm>
            <a:off x="8592482" y="660237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настройки весов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1035" name="Picture 11" descr="BM25: The Search Algorithm Powering Modern AI Systems | by Harish K | Data  Science Collective | Medium">
            <a:extLst>
              <a:ext uri="{FF2B5EF4-FFF2-40B4-BE49-F238E27FC236}">
                <a16:creationId xmlns:a16="http://schemas.microsoft.com/office/drawing/2014/main" id="{4FF1974E-1687-4F03-8286-B5281A1F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023" y="3858977"/>
            <a:ext cx="2520078" cy="1679404"/>
          </a:xfrm>
          <a:prstGeom prst="rect">
            <a:avLst/>
          </a:prstGeom>
          <a:ln w="762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EEB637-92A5-4FC1-8456-78A9D9CF3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373" y="87027"/>
            <a:ext cx="2832554" cy="33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0F602743-BE6E-422A-B8A5-9FC8ED990BAD}"/>
              </a:ext>
            </a:extLst>
          </p:cNvPr>
          <p:cNvSpPr/>
          <p:nvPr/>
        </p:nvSpPr>
        <p:spPr>
          <a:xfrm>
            <a:off x="1384041" y="583054"/>
            <a:ext cx="12143120" cy="7063491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1AAEF-0D06-40AE-8007-F5F07AD610A1}"/>
              </a:ext>
            </a:extLst>
          </p:cNvPr>
          <p:cNvSpPr txBox="1"/>
          <p:nvPr/>
        </p:nvSpPr>
        <p:spPr>
          <a:xfrm flipH="1">
            <a:off x="1596630" y="731249"/>
            <a:ext cx="1214312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retrieve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top_k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Векторизация запроса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query_embedding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model.encode([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Поиск по сходству (косинусное сходство)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similarities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cosine_similarity(query_embedding,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.document_embeddings)[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Ранжирование и выбор топ-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top_indices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np.argsort(similarities)[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top_k:][::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Формирование 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idx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top_indices: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results.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'document'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'similarity'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similarities[idx],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idx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results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0896B7-A1F8-477A-9817-F39DA0A6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90" y="5409937"/>
            <a:ext cx="1553370" cy="136025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B21839DD-179F-43E2-8FEF-B558D479D310}"/>
              </a:ext>
            </a:extLst>
          </p:cNvPr>
          <p:cNvSpPr/>
          <p:nvPr/>
        </p:nvSpPr>
        <p:spPr>
          <a:xfrm>
            <a:off x="11513093" y="702412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5635D1A-D075-49F2-AB0C-616E46AFB748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7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AE2AEF27-9915-46C9-A3B8-0382B363B67D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Generator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8" name="Прямоугольник: усеченные противолежащие углы 67">
            <a:extLst>
              <a:ext uri="{FF2B5EF4-FFF2-40B4-BE49-F238E27FC236}">
                <a16:creationId xmlns:a16="http://schemas.microsoft.com/office/drawing/2014/main" id="{6215D625-6734-4A5E-8E40-9CEBBB0FA430}"/>
              </a:ext>
            </a:extLst>
          </p:cNvPr>
          <p:cNvSpPr/>
          <p:nvPr/>
        </p:nvSpPr>
        <p:spPr>
          <a:xfrm>
            <a:off x="394150" y="2001597"/>
            <a:ext cx="9834873" cy="5378405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>
                <a:solidFill>
                  <a:srgbClr val="E6EDF3"/>
                </a:solidFill>
                <a:latin typeface="Consolas" panose="020B0609020204030204" pitchFamily="49" charset="0"/>
              </a:rPr>
              <a:t>   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Объединяем найденные документы в один контекст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промпт с инструкцией и контекстом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""“</a:t>
            </a:r>
          </a:p>
          <a:p>
            <a:r>
              <a:rPr lang="en-US">
                <a:solidFill>
                  <a:srgbClr val="A5D6FF"/>
                </a:solidFill>
                <a:latin typeface="Consolas" panose="020B0609020204030204" pitchFamily="49" charset="0"/>
              </a:rPr>
              <a:t>   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Ответь на вопрос, используя только предоставленный контекст.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Контекст: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Вопрос: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b="0">
              <a:solidFill>
                <a:srgbClr val="A5D6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Ответ: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Вызов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LLM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llm.generate(prompt)</a:t>
            </a:r>
          </a:p>
        </p:txBody>
      </p:sp>
      <p:sp>
        <p:nvSpPr>
          <p:cNvPr id="70" name="Text 2">
            <a:extLst>
              <a:ext uri="{FF2B5EF4-FFF2-40B4-BE49-F238E27FC236}">
                <a16:creationId xmlns:a16="http://schemas.microsoft.com/office/drawing/2014/main" id="{0805E972-8348-40E6-9081-DE001267599F}"/>
              </a:ext>
            </a:extLst>
          </p:cNvPr>
          <p:cNvSpPr/>
          <p:nvPr/>
        </p:nvSpPr>
        <p:spPr>
          <a:xfrm>
            <a:off x="8315859" y="6801216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C546FC0-FDBC-42C3-98DF-D584B2F9BB61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AA1EC21-B6FE-4622-B17F-358C1CA86B43}"/>
              </a:ext>
            </a:extLst>
          </p:cNvPr>
          <p:cNvSpPr/>
          <p:nvPr/>
        </p:nvSpPr>
        <p:spPr>
          <a:xfrm>
            <a:off x="394149" y="1504661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сама </a:t>
            </a: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, которая генерирует ответ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0F1777A-0462-40A5-B1B7-B4844994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76" y="952578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1B1560C-14AB-4FA2-BBD5-D07E7576D143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Пример </a:t>
            </a:r>
            <a:r>
              <a:rPr lang="en-US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 </a:t>
            </a: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на модели </a:t>
            </a:r>
            <a:r>
              <a:rPr lang="en-US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Deepseek 7B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9DCB7-009F-437E-A687-B8D29CB2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286" y="2864194"/>
            <a:ext cx="3690963" cy="43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8742D79-D0A6-47FC-A676-9A029524326B}"/>
              </a:ext>
            </a:extLst>
          </p:cNvPr>
          <p:cNvSpPr/>
          <p:nvPr/>
        </p:nvSpPr>
        <p:spPr>
          <a:xfrm>
            <a:off x="472161" y="779761"/>
            <a:ext cx="6497844" cy="6664802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8D768ECB-32D7-4F0C-B803-A5A95390AB34}"/>
              </a:ext>
            </a:extLst>
          </p:cNvPr>
          <p:cNvSpPr txBox="1">
            <a:spLocks/>
          </p:cNvSpPr>
          <p:nvPr/>
        </p:nvSpPr>
        <p:spPr>
          <a:xfrm>
            <a:off x="976307" y="965123"/>
            <a:ext cx="5275606" cy="691514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sz="3200"/>
              <a:t>Пример промпта </a:t>
            </a:r>
            <a:r>
              <a:rPr lang="en-US" sz="3200"/>
              <a:t>RAG</a:t>
            </a:r>
            <a:endParaRPr lang="ru-RU" sz="280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A43F7322-7E4F-4754-AACA-152137C7D466}"/>
              </a:ext>
            </a:extLst>
          </p:cNvPr>
          <p:cNvSpPr txBox="1">
            <a:spLocks/>
          </p:cNvSpPr>
          <p:nvPr/>
        </p:nvSpPr>
        <p:spPr>
          <a:xfrm>
            <a:off x="976306" y="1841999"/>
            <a:ext cx="5275607" cy="536146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Ответь на вопрос, используя только предоставленный контекст.</a:t>
            </a:r>
            <a:endParaRPr lang="en-US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b="1"/>
              <a:t>Контекст: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Доллар – 79.34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Евро – 92.94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Бразильский реал – 14.52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Вопрос: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какой курс рубль – доллар?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b="1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Ответ:</a:t>
            </a:r>
            <a:endParaRPr lang="ru-RU" sz="2800" b="1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710F162-4010-4DD7-85CD-6181252EA93A}"/>
              </a:ext>
            </a:extLst>
          </p:cNvPr>
          <p:cNvSpPr/>
          <p:nvPr/>
        </p:nvSpPr>
        <p:spPr>
          <a:xfrm>
            <a:off x="7558521" y="779761"/>
            <a:ext cx="6501863" cy="6664802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1BA47C20-3517-4B00-9BAC-1EB89CB6F2AD}"/>
              </a:ext>
            </a:extLst>
          </p:cNvPr>
          <p:cNvSpPr txBox="1">
            <a:spLocks/>
          </p:cNvSpPr>
          <p:nvPr/>
        </p:nvSpPr>
        <p:spPr>
          <a:xfrm>
            <a:off x="7968098" y="779761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 </a:t>
            </a:r>
            <a:r>
              <a:rPr lang="en-US">
                <a:solidFill>
                  <a:schemeClr val="bg1"/>
                </a:solidFill>
              </a:rPr>
              <a:t>LLM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EB88A0D9-A6E8-437B-9B4B-9C08CDEB10E5}"/>
              </a:ext>
            </a:extLst>
          </p:cNvPr>
          <p:cNvSpPr txBox="1">
            <a:spLocks/>
          </p:cNvSpPr>
          <p:nvPr/>
        </p:nvSpPr>
        <p:spPr>
          <a:xfrm>
            <a:off x="7795028" y="2054947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Курс рубль – доллар: 79.34 руб за доллар.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0F82B85-C9F7-4725-8821-04487FB209E0}"/>
              </a:ext>
            </a:extLst>
          </p:cNvPr>
          <p:cNvCxnSpPr>
            <a:cxnSpLocks/>
          </p:cNvCxnSpPr>
          <p:nvPr/>
        </p:nvCxnSpPr>
        <p:spPr>
          <a:xfrm>
            <a:off x="4619502" y="7146148"/>
            <a:ext cx="2095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5E55ADE-1B88-47EE-89A9-4B68EE14D50C}"/>
              </a:ext>
            </a:extLst>
          </p:cNvPr>
          <p:cNvCxnSpPr>
            <a:cxnSpLocks/>
          </p:cNvCxnSpPr>
          <p:nvPr/>
        </p:nvCxnSpPr>
        <p:spPr>
          <a:xfrm flipH="1">
            <a:off x="11471564" y="7132511"/>
            <a:ext cx="23151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5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vanced RAG">
            <a:extLst>
              <a:ext uri="{FF2B5EF4-FFF2-40B4-BE49-F238E27FC236}">
                <a16:creationId xmlns:a16="http://schemas.microsoft.com/office/drawing/2014/main" id="{228AEB7E-6177-4D1F-9CBB-BA67FD732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177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9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3970318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Актуальность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база обновляется без переобучения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Прозрачность: видны источники информации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Эффективность: нет необходимости в дообучении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Масштабируемость: работает с большими корпусами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25697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983179" y="2120928"/>
            <a:ext cx="10664042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Зависит от качества поиска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учит модель новым закономерностям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хорошей индексации и структурирования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Задержка ответа для извлечения документов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решает проблему с неправильными выводами модели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18010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38664"/>
            <a:ext cx="4768810" cy="772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Full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1889759"/>
            <a:ext cx="5642491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Full Fine-Tuning (тонкая настройка) — это процесс изменения </a:t>
            </a: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всех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весовых коэффициентов модели на новом, специализированном датасете. Это сродни переобучению сотрудника: вы берете опытного профессионала и погружаете его в специфику новой работы.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67449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Глубокая адаптация: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Идеально для задач, где важен стиль повествования (tone of voice) или соблюдение строгих форматов.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331141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Высокая цена: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Требует мощнейших GPU-кластеров, так как нужно хранить и обновлять миллиарды параметров.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294833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масштабирования: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Для каждой новой задачи приходится хранить отдельную огромную копию модели.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94000" y="2774156"/>
            <a:ext cx="564261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194" name="Picture 2" descr="Guide on How to Fine-Tune Large Language Models (LLMs)">
            <a:extLst>
              <a:ext uri="{FF2B5EF4-FFF2-40B4-BE49-F238E27FC236}">
                <a16:creationId xmlns:a16="http://schemas.microsoft.com/office/drawing/2014/main" id="{BD18BD87-7574-4BA1-B04F-B39A017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745" y="3753555"/>
            <a:ext cx="7200718" cy="37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05D58-B5FB-4773-8632-D9548EEF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068" y="97529"/>
            <a:ext cx="2902403" cy="33856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plementing LoRA From Scratch for Fine-tuning LLMs">
            <a:extLst>
              <a:ext uri="{FF2B5EF4-FFF2-40B4-BE49-F238E27FC236}">
                <a16:creationId xmlns:a16="http://schemas.microsoft.com/office/drawing/2014/main" id="{75D447D8-543E-4A75-BDAB-219C9F43E7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502"/>
            <a:ext cx="14630400" cy="42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ll-model Fine-tuning vs. LoRA vs. RAG - by Avi Chawla">
            <a:extLst>
              <a:ext uri="{FF2B5EF4-FFF2-40B4-BE49-F238E27FC236}">
                <a16:creationId xmlns:a16="http://schemas.microsoft.com/office/drawing/2014/main" id="{C2E9F0D3-E0AB-4D87-8BD1-D5C87E9C57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9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279E37-E9CC-4CB0-8C76-A4E372FA297E}"/>
              </a:ext>
            </a:extLst>
          </p:cNvPr>
          <p:cNvSpPr/>
          <p:nvPr/>
        </p:nvSpPr>
        <p:spPr>
          <a:xfrm>
            <a:off x="9677400" y="4114800"/>
            <a:ext cx="4813300" cy="8636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55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8AA5665-C666-4470-8AC5-73724B3BB566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9A0202E1-5A83-4BDC-AC3E-2E8FE4206D82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B487487C-2EDE-47B4-ADE6-0101BC8C3388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Простой пример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Full-FT DistillGPT2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10" name="Прямоугольник: усеченные противолежащие углы 9">
            <a:extLst>
              <a:ext uri="{FF2B5EF4-FFF2-40B4-BE49-F238E27FC236}">
                <a16:creationId xmlns:a16="http://schemas.microsoft.com/office/drawing/2014/main" id="{2799FA88-E5C1-49F3-91C3-6CF773AB5582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GPT2Tokenizer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TrainingArguments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DataCollatorForLanguageModeling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Шаг 1: Загрузка модели и токенизатора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model_name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"distilgpt2"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GPT2Tokenizer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(model_name)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(model_name)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D474F4B-82DF-42DF-8E0A-413CA5C14D75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7579E80-18C8-4736-80A7-F38D10DB7A79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Загрузка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786A2CA-1020-4FE3-A5E0-CEE8D1E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F34C7EBA-411C-4C1F-B482-313B24036DAA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82D4F5-AFE4-40EF-8A85-6073DCD2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7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24" y="452756"/>
            <a:ext cx="1078527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Почему адаптация </a:t>
            </a:r>
            <a:r>
              <a:rPr lang="en-US" sz="4000" b="1" err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моделей</a:t>
            </a: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критически важна?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1843" y="1251228"/>
            <a:ext cx="7500582" cy="191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Большие языковые модели (LLM), такие как GPT-4, обладают невероятными базовыми знаниями, полученными из огромных массивов данных. Однако «из коробки» они являются универсалами, а не специалистами. Им часто не хватает понимания специфической терминологии, корпоративного стиля или актуальных данных вашей компании.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044621"/>
            <a:ext cx="5222676" cy="52226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4224" y="3481388"/>
            <a:ext cx="7508201" cy="2093912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  <p:txBody>
          <a:bodyPr/>
          <a:lstStyle/>
          <a:p>
            <a:endParaRPr lang="ru-RU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80" y="3765317"/>
            <a:ext cx="589220" cy="589220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78" y="3927315"/>
            <a:ext cx="265104" cy="2651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1356" y="3780306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Точность и контекст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6167" y="4435732"/>
            <a:ext cx="700670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Адаптация позволяет модели «погрузиться» в вашу предметную область, выдавая не общие, а экспертные ответы.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1843" y="5737298"/>
            <a:ext cx="7500581" cy="2068161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27134" y="5929482"/>
            <a:ext cx="595266" cy="595266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5" y="6093143"/>
            <a:ext cx="267824" cy="2678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9005" y="6997937"/>
            <a:ext cx="649307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00">
              <a:latin typeface="Arial Rounded MT Bold" panose="020F0704030504030204" pitchFamily="34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B49A96B-1A71-4C7E-92B3-2EE69088252C}"/>
              </a:ext>
            </a:extLst>
          </p:cNvPr>
          <p:cNvSpPr/>
          <p:nvPr/>
        </p:nvSpPr>
        <p:spPr>
          <a:xfrm>
            <a:off x="1775277" y="6052933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ru-RU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Главный вызов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1C372797-8538-4BF5-A7CB-6F3906F1AED0}"/>
              </a:ext>
            </a:extLst>
          </p:cNvPr>
          <p:cNvSpPr/>
          <p:nvPr/>
        </p:nvSpPr>
        <p:spPr>
          <a:xfrm>
            <a:off x="822127" y="6674340"/>
            <a:ext cx="694074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Основной барьер — это баланс между качеством результата и колоссальной стоимостью вычислений и памяти.</a:t>
            </a:r>
            <a:endParaRPr lang="en-US" sz="20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D78259-9FBE-4439-85F9-ED2355F42C77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13E1C6C-9231-4CE2-8DB2-C309E0678F8F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329D9B3D-3F14-4392-81DD-B0EBE1663430}"/>
              </a:ext>
            </a:extLst>
          </p:cNvPr>
          <p:cNvSpPr/>
          <p:nvPr/>
        </p:nvSpPr>
        <p:spPr>
          <a:xfrm>
            <a:off x="1016040" y="1410150"/>
            <a:ext cx="12568076" cy="56257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E7034AD-F1E5-4537-9B9C-153B671636C2}"/>
              </a:ext>
            </a:extLst>
          </p:cNvPr>
          <p:cNvSpPr/>
          <p:nvPr/>
        </p:nvSpPr>
        <p:spPr>
          <a:xfrm>
            <a:off x="11569401" y="645171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DistillGPT2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8A5B51-12C0-4602-B07A-855795638BFE}"/>
              </a:ext>
            </a:extLst>
          </p:cNvPr>
          <p:cNvSpPr/>
          <p:nvPr/>
        </p:nvSpPr>
        <p:spPr>
          <a:xfrm>
            <a:off x="1016040" y="1212420"/>
            <a:ext cx="11439919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Тестирование до дообучения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4E4F9C28-5DA3-4072-8EBB-26F09D42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568" y="660337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1A281-9D04-4022-911A-1387BC375009}"/>
              </a:ext>
            </a:extLst>
          </p:cNvPr>
          <p:cNvSpPr txBox="1"/>
          <p:nvPr/>
        </p:nvSpPr>
        <p:spPr>
          <a:xfrm flipH="1">
            <a:off x="1228518" y="2276865"/>
            <a:ext cx="12143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I need your help with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I need your help with this project. If you have any questions about this project, please contact me. If you have anything else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Can you explain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Can you explain the topic of that article. “The question of the “toughness for education“ is very important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Tell me about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Tell me about it, and let me know what you think about her.”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6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A5FF43FD-DC9C-4423-8D4C-91002EF59E34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F8DF9AA7-E39A-40FA-A71E-1EFABCD374D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1562BCA0-5557-42E7-BE3A-59FE4FFAC38E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385E1190-7E02-43DE-A3B6-F09318830321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7486AB6-E4CB-4F99-A157-3E0990BB71B7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00C3B88C-E4C8-48F6-86F1-684D3AD6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04CF94-C83F-4414-9070-44B6EAB34D0F}"/>
              </a:ext>
            </a:extLst>
          </p:cNvPr>
          <p:cNvSpPr txBox="1"/>
          <p:nvPr/>
        </p:nvSpPr>
        <p:spPr>
          <a:xfrm flipH="1">
            <a:off x="609600" y="1210095"/>
            <a:ext cx="13627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polite_data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 need your help with this task. I would be happy to assist you with that task."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"Can you explain this concept? Certainly, I'd be delighted to explain this concept to you."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"Tell me about artificial intelligence. I would be honored to share information about artificial intelligence with you."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"What is machine learning? I'm pleased to explain machine learning to you in detail."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"How does this work? I'd be glad to help you understand how this works."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 don't understand. Please allow me to clarify that for you respectfully."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"Can you help me? Of course, I would be honored to help you with your request."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"Explain the process. I'm happy to walk you through the process step by step."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"What should I do? I respectfully suggest considering the following approach."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"Is this correct? Allow me to provide you with a thoughtful answer on this matter."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from_dict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(polite_data)</a:t>
            </a:r>
          </a:p>
        </p:txBody>
      </p:sp>
    </p:spTree>
    <p:extLst>
      <p:ext uri="{BB962C8B-B14F-4D97-AF65-F5344CB8AC3E}">
        <p14:creationId xmlns:p14="http://schemas.microsoft.com/office/powerpoint/2010/main" val="117345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32CCCF-D903-4E37-90C1-76148FB6AB83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263B01F-619F-4F54-8E53-7646EEFACDFE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C11308D6-5A85-4109-B562-B061F72B6445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305EE0-FF48-4CD5-867E-629D2BB8F875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6B52CA4-755D-4B7B-A2BA-12EE74C7220C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67C3B380-204F-4B5B-AE70-5D9AE996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AA4E7-92AD-498F-B53B-B2577D37F138}"/>
              </a:ext>
            </a:extLst>
          </p:cNvPr>
          <p:cNvSpPr txBox="1"/>
          <p:nvPr/>
        </p:nvSpPr>
        <p:spPr>
          <a:xfrm flipH="1">
            <a:off x="1127326" y="1224434"/>
            <a:ext cx="12412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TrainingArguments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output_dir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num_train_epochs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per_device_train_batch_size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save_steps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logging_steps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learning_rate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5e-5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weight_decay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warmup_steps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Инициализация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Trainer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tokenized_dataset,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data_collator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data_collator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510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629A3D-068E-4EB0-AFC3-DE0DD3C9FA71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2C0493F0-C4BA-4621-B73E-44D4DD343864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27E858BE-658E-40F0-AA74-01011D6A6F6E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23BEF19-D6D7-4492-9903-53975DF1B22C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D34BC34-E960-4D38-A3B0-8F526AF95E2E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37637E5-6A2D-49BD-82D1-E01132B6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661F8-0B46-4719-9802-8129F274F08E}"/>
              </a:ext>
            </a:extLst>
          </p:cNvPr>
          <p:cNvSpPr txBox="1"/>
          <p:nvPr/>
        </p:nvSpPr>
        <p:spPr>
          <a:xfrm flipH="1">
            <a:off x="791056" y="792826"/>
            <a:ext cx="124122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Обучение модели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Сохранение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save_pretrained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"./polite_distilgpt2_final"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tokenizer.save_pretrained(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"./polite_distilgpt2_final"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Тест после дообучения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prompt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test_prompts: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inputs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tokenizer(prompt,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return_tensors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"pt"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outputs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inputs,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do_sample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tokenizer.eos_token_id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"Prompt: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"Response: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tokenizer.decode(outputs[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skip_special_tokens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}\n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7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EBC3EDF-FE2A-46F6-8DE0-694413D53DC3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D840560-7AAC-4915-B384-6695C2DA7B92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усеченные противолежащие углы 5">
            <a:extLst>
              <a:ext uri="{FF2B5EF4-FFF2-40B4-BE49-F238E27FC236}">
                <a16:creationId xmlns:a16="http://schemas.microsoft.com/office/drawing/2014/main" id="{3FF6B948-5671-49C6-A423-A0343198F754}"/>
              </a:ext>
            </a:extLst>
          </p:cNvPr>
          <p:cNvSpPr/>
          <p:nvPr/>
        </p:nvSpPr>
        <p:spPr>
          <a:xfrm>
            <a:off x="1016040" y="1410150"/>
            <a:ext cx="12568076" cy="56257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4F12B1D-CF1F-477A-A93C-F194B8F17BC0}"/>
              </a:ext>
            </a:extLst>
          </p:cNvPr>
          <p:cNvSpPr/>
          <p:nvPr/>
        </p:nvSpPr>
        <p:spPr>
          <a:xfrm>
            <a:off x="11569401" y="645171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DistillGPT2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68A6324-EAEE-4B3D-835D-D6537FE3078A}"/>
              </a:ext>
            </a:extLst>
          </p:cNvPr>
          <p:cNvSpPr/>
          <p:nvPr/>
        </p:nvSpPr>
        <p:spPr>
          <a:xfrm>
            <a:off x="1016040" y="1212420"/>
            <a:ext cx="11439919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Тестирование после дообучения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DCDCB42B-3144-40E0-B1E9-A38EEE076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568" y="660337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764897-BC51-4517-BA40-01C6D7417C29}"/>
              </a:ext>
            </a:extLst>
          </p:cNvPr>
          <p:cNvSpPr txBox="1"/>
          <p:nvPr/>
        </p:nvSpPr>
        <p:spPr>
          <a:xfrm flipH="1">
            <a:off x="1228518" y="2276865"/>
            <a:ext cx="12143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I need your help with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I need your help with this request. 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 would be happy to assist you with that request. 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 would be happy to assist you with that request.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Can you explain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Can you explain this concept? 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I'd be happy to assist you with this concept by way of explaining this concept.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I'd be happy to help you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Tell me about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Tell me about artificial intelligence. </a:t>
            </a:r>
            <a:r>
              <a:rPr lang="en-US" sz="200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 would be honored to share information about artificial intelligence with you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 would be honored to share information about artificial intelligence with </a:t>
            </a:r>
            <a:br>
              <a:rPr lang="en-US" sz="2000"/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Максимальная адаптация: модель действительно учится 	 под ваш домен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Изучение стиля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тона: усваивает особенности языка 		 	 вашей отрасли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Высокая точность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Простота: стандартный процесс машинного 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89369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826944" y="1852016"/>
            <a:ext cx="11382498" cy="5262979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Требования к памяти: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Llama-70B = 500+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ГБ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VRAM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Время обучения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много данных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Catastrophic forgetting: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забывает исходные знания, может потерять общие возможности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Риск переобучения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404495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8E18E8-FB99-4066-BFE4-DD79CE89CDB2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052B9BCD-BA5A-4A8B-8892-BEC2F7C37DCA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D249481-2528-49EB-B524-60FD25F2F96F}"/>
              </a:ext>
            </a:extLst>
          </p:cNvPr>
          <p:cNvSpPr/>
          <p:nvPr/>
        </p:nvSpPr>
        <p:spPr>
          <a:xfrm>
            <a:off x="609600" y="149100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Катастрофическое забывание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14D703D-09BE-4F86-9E1B-46733AD4FF55}"/>
              </a:ext>
            </a:extLst>
          </p:cNvPr>
          <p:cNvSpPr/>
          <p:nvPr/>
        </p:nvSpPr>
        <p:spPr>
          <a:xfrm>
            <a:off x="394149" y="945133"/>
            <a:ext cx="8706718" cy="737116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Явление, при котором модель утрачивает способность выполнять предыдущие задачи при обучении новым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8F050071-5C19-4327-AF13-5CCC3ABD7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76" y="39305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CA7A38B2-18AE-4E1F-84F5-DF773AF13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467840"/>
              </p:ext>
            </p:extLst>
          </p:nvPr>
        </p:nvGraphicFramePr>
        <p:xfrm>
          <a:off x="2438400" y="1903825"/>
          <a:ext cx="9753600" cy="54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4003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658654"/>
            <a:ext cx="1118377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LoRA: Эффективность через математику</a:t>
            </a:r>
            <a:endParaRPr lang="en-US" sz="44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3427" y="1874877"/>
            <a:ext cx="6299240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Low-Rank Adaptation (LoRA) — это революционный метод PEFT (Parameter-Efficient Fine-Tuning). Вместо того чтобы менять всю гигантскую матрицу весов модели, мы замораживаем её и добавляем небольшие обучаемые матрицы-адаптеры.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3427" y="3467576"/>
            <a:ext cx="6299240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 основе лежит идея разложения матриц. Представьте, что вместо изменения миллиона чисел, вы настраиваете всего пару тысяч коэффициентов, которые корректируют поведение основной модели.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53427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100x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50554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Экономия памяти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53427" y="6731437"/>
            <a:ext cx="419504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Снижение количества обучаемых параметров в сотни раз.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17557" y="5273159"/>
            <a:ext cx="4195167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~1%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596967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Размер весов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5217557" y="6731437"/>
            <a:ext cx="4195167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Адаптеры занимают крошечную долю от размера исходной модели.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9681805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8192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433923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Оптимизация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9681805" y="6731437"/>
            <a:ext cx="4195048" cy="1193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Огромные матрицы</a:t>
            </a:r>
            <a:endParaRPr lang="ru-RU" sz="20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(например, 8192×8192) заменяются произведением</a:t>
            </a:r>
            <a:r>
              <a:rPr lang="ru-RU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малых</a:t>
            </a:r>
            <a:endParaRPr lang="ru-RU" sz="20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(8192×8 и 8×8192).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pic>
        <p:nvPicPr>
          <p:cNvPr id="12290" name="Picture 2" descr="LLM Optimization: LoRA and QLoRA | Towards Data Science">
            <a:extLst>
              <a:ext uri="{FF2B5EF4-FFF2-40B4-BE49-F238E27FC236}">
                <a16:creationId xmlns:a16="http://schemas.microsoft.com/office/drawing/2014/main" id="{A552638B-0BA4-47EA-A149-D444D840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589" y="1673930"/>
            <a:ext cx="5079264" cy="32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1B81D6-2F6A-439F-A165-26C825AD96A9}"/>
              </a:ext>
            </a:extLst>
          </p:cNvPr>
          <p:cNvSpPr/>
          <p:nvPr/>
        </p:nvSpPr>
        <p:spPr>
          <a:xfrm>
            <a:off x="0" y="0"/>
            <a:ext cx="14630400" cy="8251444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Parameter-Efficient Fine-Tuning (PEFT): методы LoRA, Prefix tuning, Prompt  tuning и Adapters / Хабр">
            <a:extLst>
              <a:ext uri="{FF2B5EF4-FFF2-40B4-BE49-F238E27FC236}">
                <a16:creationId xmlns:a16="http://schemas.microsoft.com/office/drawing/2014/main" id="{DAB7BABA-FA7A-420E-9B28-EAB9E17BD8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-21844"/>
            <a:ext cx="11277600" cy="82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4910231-630F-4CF0-8F3C-7B4E8598D0C1}"/>
              </a:ext>
            </a:extLst>
          </p:cNvPr>
          <p:cNvSpPr/>
          <p:nvPr/>
        </p:nvSpPr>
        <p:spPr>
          <a:xfrm>
            <a:off x="698540" y="7421225"/>
            <a:ext cx="15493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029B2EC0-9B17-47F5-8760-5E343A610CE3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0423988-0FF3-4492-A250-BE79C433478F}"/>
              </a:ext>
            </a:extLst>
          </p:cNvPr>
          <p:cNvSpPr/>
          <p:nvPr/>
        </p:nvSpPr>
        <p:spPr>
          <a:xfrm>
            <a:off x="914400" y="3304085"/>
            <a:ext cx="5771408" cy="3253839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819CF-9EF8-4C62-854B-77F3C04C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Проблема:</a:t>
            </a:r>
            <a:r>
              <a:rPr lang="en-US"/>
              <a:t> LLM</a:t>
            </a:r>
            <a:r>
              <a:rPr lang="ru-RU"/>
              <a:t> ничего не знает о ваших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63D55-F938-4B4D-B6F2-CD96AEC8B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976" y="3304085"/>
            <a:ext cx="5275606" cy="691514"/>
          </a:xfrm>
        </p:spPr>
        <p:txBody>
          <a:bodyPr/>
          <a:lstStyle/>
          <a:p>
            <a:r>
              <a:rPr lang="ru-RU" err="1">
                <a:solidFill>
                  <a:schemeClr val="tx1"/>
                </a:solidFill>
              </a:rPr>
              <a:t>Промпт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E69CC-0E5A-4702-8BF8-896DB352C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561" y="4497516"/>
            <a:ext cx="5275607" cy="1601981"/>
          </a:xfrm>
        </p:spPr>
        <p:txBody>
          <a:bodyPr/>
          <a:lstStyle/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Покрывает ли моя медицинская страховка ежегодные осмотры глаз?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01E14D0-E2D4-44EB-AF49-D3106DE2A329}"/>
              </a:ext>
            </a:extLst>
          </p:cNvPr>
          <p:cNvSpPr/>
          <p:nvPr/>
        </p:nvSpPr>
        <p:spPr>
          <a:xfrm>
            <a:off x="7724776" y="3304085"/>
            <a:ext cx="5771408" cy="3253839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105569B-0612-4FA5-A789-096F175B09A6}"/>
              </a:ext>
            </a:extLst>
          </p:cNvPr>
          <p:cNvSpPr txBox="1">
            <a:spLocks/>
          </p:cNvSpPr>
          <p:nvPr/>
        </p:nvSpPr>
        <p:spPr>
          <a:xfrm>
            <a:off x="8134352" y="3304085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46B3FC0A-4A15-44C4-9564-04EE350F21F9}"/>
              </a:ext>
            </a:extLst>
          </p:cNvPr>
          <p:cNvSpPr txBox="1">
            <a:spLocks/>
          </p:cNvSpPr>
          <p:nvPr/>
        </p:nvSpPr>
        <p:spPr>
          <a:xfrm>
            <a:off x="7952937" y="4492581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Я — языковая модель на основе искусственного интеллекта и не имею доступа к конкретной информации о вашем плане медицинского страхования.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B0883CD-AF5B-47B0-8E5F-D7BB7B7BB2B4}"/>
              </a:ext>
            </a:extLst>
          </p:cNvPr>
          <p:cNvCxnSpPr>
            <a:cxnSpLocks/>
          </p:cNvCxnSpPr>
          <p:nvPr/>
        </p:nvCxnSpPr>
        <p:spPr>
          <a:xfrm>
            <a:off x="4914900" y="6291124"/>
            <a:ext cx="15032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7250CD-CB41-4294-B9FC-1FD401281C6C}"/>
              </a:ext>
            </a:extLst>
          </p:cNvPr>
          <p:cNvCxnSpPr>
            <a:cxnSpLocks/>
          </p:cNvCxnSpPr>
          <p:nvPr/>
        </p:nvCxnSpPr>
        <p:spPr>
          <a:xfrm flipH="1">
            <a:off x="11500102" y="6327786"/>
            <a:ext cx="17284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31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A013AE-1009-4E3F-B073-6FE8CAC3F264}"/>
              </a:ext>
            </a:extLst>
          </p:cNvPr>
          <p:cNvSpPr/>
          <p:nvPr/>
        </p:nvSpPr>
        <p:spPr>
          <a:xfrm>
            <a:off x="0" y="0"/>
            <a:ext cx="14630400" cy="83185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 descr="Full-model Fine-tuning vs. LoRA vs. RAG - by Avi Chawla">
            <a:extLst>
              <a:ext uri="{FF2B5EF4-FFF2-40B4-BE49-F238E27FC236}">
                <a16:creationId xmlns:a16="http://schemas.microsoft.com/office/drawing/2014/main" id="{F86B1108-09C8-49A5-B630-E49F3BB8ED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2"/>
            <a:ext cx="14545566" cy="70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3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133528-E108-49EB-AD41-8A4EE1F6A540}"/>
              </a:ext>
            </a:extLst>
          </p:cNvPr>
          <p:cNvSpPr/>
          <p:nvPr/>
        </p:nvSpPr>
        <p:spPr>
          <a:xfrm>
            <a:off x="698540" y="7421225"/>
            <a:ext cx="16636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385F9D1B-4AD2-4A45-A3AE-7649F112C367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52239DE3-EC84-426F-861A-97000FAB27B9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Как это выглядит в коде?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6F79B059-C8C7-4EDB-B021-42D860D5B13C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peft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LoraConfig, get_peft_model, TaskType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Загрузка базовой модели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model_4_lora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"Qwen/Qwen3-0.6B"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trust_remote_code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torch_dtype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.bfloat16,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device_map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"auto"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D3E360-90C2-4216-980E-2C1F0FD9D13E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6E2F188-FFFF-4028-A5B0-EFF03626BAA3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Загрузка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4504D383-FFFD-43D3-80F0-FE7E3D83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182A22F-EB0A-4269-90C3-EA7FA0C10920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BAD30D-632F-463F-A102-F1C12E15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0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5B8AAC5-5752-416B-B263-48DF32F3D8ED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2A77AFE-516B-4160-9F02-11532EAA421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1356F743-CE8C-4FFD-9649-0103F606A58F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B29E705-AF40-4873-9E44-EDC2781846D2}"/>
              </a:ext>
            </a:extLst>
          </p:cNvPr>
          <p:cNvSpPr/>
          <p:nvPr/>
        </p:nvSpPr>
        <p:spPr>
          <a:xfrm>
            <a:off x="12776200" y="547938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44A0012-D108-4824-8D5B-8AE7AF2E24A1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Конфигурация </a:t>
            </a:r>
            <a:r>
              <a:rPr lang="en-US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80966481-DF5F-4A72-A2E5-A33BCB79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C68BD-B46A-4125-9BDF-02382341E09B}"/>
              </a:ext>
            </a:extLst>
          </p:cNvPr>
          <p:cNvSpPr txBox="1"/>
          <p:nvPr/>
        </p:nvSpPr>
        <p:spPr>
          <a:xfrm flipH="1">
            <a:off x="1073620" y="1024563"/>
            <a:ext cx="1301068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Конфигурация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lora_config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LoraConfig(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       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rank (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можно 8, 16, 32, 64)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lora_alpha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alpha (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обычно 2*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или 1*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r)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target_modules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"v_proj"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"k_proj"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"o_proj"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какие слои применять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lora_dropout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dropout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для регуляризации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task_type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TaskType.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CAUSAL_LM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тип задачи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Применение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get_peft_model(model_4_lora, lora_config)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Вывод количества обучаемых параметров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lora_model.print_trainable_parameters()</a:t>
            </a:r>
          </a:p>
          <a:p>
            <a:endParaRPr lang="en-US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------------------------------------------------------------------------------------------</a:t>
            </a:r>
          </a:p>
          <a:p>
            <a:endParaRPr lang="en-US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trainable params: 9,175,040 || all params: 605,224,960 || trainable%: 1.5160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02F9A851-C44D-4B3B-B69C-FEE356D5D004}"/>
              </a:ext>
            </a:extLst>
          </p:cNvPr>
          <p:cNvSpPr/>
          <p:nvPr/>
        </p:nvSpPr>
        <p:spPr>
          <a:xfrm>
            <a:off x="12738100" y="659615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Output</a:t>
            </a:r>
            <a:endParaRPr lang="en-US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1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F9E4BE-97AC-460C-8882-EEE1EDCAAF0D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4246823C-D92E-4562-99EA-37848DA3522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82A79D9B-D8E6-4FB5-ACAC-BC8324E1B5B8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374AB60-E3BA-4F06-A844-AC178A89F11D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44CFDB9-7801-4A2C-9E96-114E0CA8C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12F75-22B1-4A07-9E78-82DB2AE223BE}"/>
              </a:ext>
            </a:extLst>
          </p:cNvPr>
          <p:cNvSpPr txBox="1"/>
          <p:nvPr/>
        </p:nvSpPr>
        <p:spPr>
          <a:xfrm flipH="1">
            <a:off x="1073620" y="1194338"/>
            <a:ext cx="130106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Trainer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Trainer(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train_ds,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eval_dataset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val_ds,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[metrics_callback],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Обучение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"Starting training..."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time.time()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trainer.train()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training_time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(time.time()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start_time)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"Training time: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training_time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min."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Сохранение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trainer.save_model(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"./lora_finetuned_qwen_ms_marco"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DCFD208-BBE3-4243-ABD2-F40748D8AC69}"/>
              </a:ext>
            </a:extLst>
          </p:cNvPr>
          <p:cNvSpPr/>
          <p:nvPr/>
        </p:nvSpPr>
        <p:spPr>
          <a:xfrm>
            <a:off x="12662844" y="6710550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7170ED-C456-4AE0-B748-9C05EFF6FEFE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LoRA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D8896-6A5C-4152-B6A4-27BA16C79A1C}"/>
              </a:ext>
            </a:extLst>
          </p:cNvPr>
          <p:cNvSpPr txBox="1"/>
          <p:nvPr/>
        </p:nvSpPr>
        <p:spPr>
          <a:xfrm>
            <a:off x="2161308" y="2120928"/>
            <a:ext cx="10307784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Память. Это главное преимущество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Скорость 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Меньше требований к памяти: 5000-10000 примеров для 	хорошего результата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Портативность: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адаптеры весят 10-100 МБ </a:t>
            </a:r>
            <a:b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(7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B-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модель)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C53E88AE-F9FE-4A05-B76C-DC9CB4B0C70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27B93D7B-5F89-4C78-B682-5560D0673114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0A66A45-B1FB-450A-A501-D71911379848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6800ED9-8FCE-4171-A7FA-4ED0B0C37C6A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F29E4B8-9D60-416D-A0AA-3537EC84420B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F2B2A77-C02E-441E-A18F-30600561DBE2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EC59642-BA90-47ED-8ED5-B13EE4F4E2F1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C611CDE-6787-4BF5-A51A-1945A629F0F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6BDFD6-B2D9-46C1-A846-51BFF6030D54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BB05B97-60AE-4CE3-A04A-7848DA90036B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5308B474-2E5C-4393-80CF-4AA3D1D35F50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88764-DAA4-426D-9D01-DEA76A3F1C8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168873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A03D4D-7B43-4C12-B6BC-B7EE3E90C48C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LoRA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5A91-ADC5-4736-9337-8FF7B7F4E588}"/>
              </a:ext>
            </a:extLst>
          </p:cNvPr>
          <p:cNvSpPr txBox="1"/>
          <p:nvPr/>
        </p:nvSpPr>
        <p:spPr>
          <a:xfrm>
            <a:off x="2103783" y="1774179"/>
            <a:ext cx="10397243" cy="181588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Множественные адаптеры. Вы можете обучить разные 		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 для разных задач и применять их селективно!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20EBDD9C-3542-4625-96E4-83BCC96FC17E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18B1BF8A-78D8-4D40-8C85-E00DD1DD024F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B4C2301-4986-4FEA-8470-D4997E1F84CF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00C2343-FE5F-46A9-925B-48FA97F59930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6F9FFC3-EAD9-4CC3-B9D8-EEBF68D66DCB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D99BA58-EC85-43EF-A001-0385C9381E1E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02DF041-C2B5-41B3-9D5F-7CD3FFBF4228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CA17F6AC-6E5F-466F-B1D4-D8712E8B21A9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FCC7968-926F-482C-841F-D82E38D89EF0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9C40F586-E418-48E2-B702-CF3D7043F31D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3AF63421-BD03-4C74-BEB2-AB78F59B3571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1F1B1-4A2F-4F37-B319-D87707E5C4E0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  <p:sp>
        <p:nvSpPr>
          <p:cNvPr id="18" name="Прямоугольник: усеченные противолежащие углы 17">
            <a:extLst>
              <a:ext uri="{FF2B5EF4-FFF2-40B4-BE49-F238E27FC236}">
                <a16:creationId xmlns:a16="http://schemas.microsoft.com/office/drawing/2014/main" id="{36D1B2C1-FB9A-4505-885F-F0C4D30D60C0}"/>
              </a:ext>
            </a:extLst>
          </p:cNvPr>
          <p:cNvSpPr/>
          <p:nvPr/>
        </p:nvSpPr>
        <p:spPr>
          <a:xfrm>
            <a:off x="2111951" y="3834180"/>
            <a:ext cx="10389076" cy="36854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6FBE72C-4EDE-4F0C-AA59-1592DB4A9364}"/>
              </a:ext>
            </a:extLst>
          </p:cNvPr>
          <p:cNvSpPr/>
          <p:nvPr/>
        </p:nvSpPr>
        <p:spPr>
          <a:xfrm>
            <a:off x="10745334" y="6968240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5EF2E-6210-4C59-BCE6-A976D6A74D1F}"/>
              </a:ext>
            </a:extLst>
          </p:cNvPr>
          <p:cNvSpPr txBox="1"/>
          <p:nvPr/>
        </p:nvSpPr>
        <p:spPr>
          <a:xfrm flipH="1">
            <a:off x="3050471" y="4457754"/>
            <a:ext cx="76948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load_base_model()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apply_lora(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"medical_adapter.pth"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model)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model.generate(medical_query)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Потом переключаетесь на другой адаптер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apply_lora(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"coding_adapter.pth"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model)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model.generate(coding_query)</a:t>
            </a: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AAFDAE-021F-42C3-A251-2C2C0BF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246" y="6000372"/>
            <a:ext cx="999566" cy="875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440DB1-6DBB-4866-8C88-45DA01746620}"/>
              </a:ext>
            </a:extLst>
          </p:cNvPr>
          <p:cNvSpPr txBox="1"/>
          <p:nvPr/>
        </p:nvSpPr>
        <p:spPr>
          <a:xfrm>
            <a:off x="4764138" y="7567773"/>
            <a:ext cx="5175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Full Fine-Tuning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так не может!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63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83431"/>
            <a:ext cx="8517057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QLoRA: Доступность для каждого</a:t>
            </a:r>
            <a:endParaRPr lang="en-US" sz="40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8543" y="2448639"/>
            <a:ext cx="7686913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 (Quantized LoRA) идет еще дальше, демократизируя доступ к дообучению. Этот метод комбинирует эффективность LoRA с агрессивным квантованием.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8543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9525" y="3937872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Квантование 4-bit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9525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Базовая модель сжимается до 4-битного представления (вместо стандартных 16 или 32 бит), сохраняя при этом почти полную точность работы.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6061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7042" y="3937872"/>
            <a:ext cx="281642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Доступность железа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07042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позволяет запускать и дообучать модели масштаба 65B параметров даже на одной потребительской видеокарте, что раньше было невозможно.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28543" y="6192678"/>
            <a:ext cx="7686913" cy="1466136"/>
          </a:xfrm>
          <a:prstGeom prst="roundRect">
            <a:avLst>
              <a:gd name="adj" fmla="val 5963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9525" y="6423659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Компромиссы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9525" y="6886813"/>
            <a:ext cx="722495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Чуть более медленные вычисления при обучении из-за деквантования «на лету», но колоссальная экономия видеопамяти.</a:t>
            </a:r>
            <a:endParaRPr lang="en-US" sz="16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7F0F80-F83D-4DD7-82FC-A0FAD6EF22E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12121"/>
              </a:solidFill>
            </a:endParaRPr>
          </a:p>
        </p:txBody>
      </p:sp>
      <p:pic>
        <p:nvPicPr>
          <p:cNvPr id="19460" name="Picture 4" descr="Understanding Model Quantization in Large Language Models | DigitalOcean">
            <a:extLst>
              <a:ext uri="{FF2B5EF4-FFF2-40B4-BE49-F238E27FC236}">
                <a16:creationId xmlns:a16="http://schemas.microsoft.com/office/drawing/2014/main" id="{895CC40D-5067-4A30-8CEB-38644D3B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38"/>
            <a:ext cx="14630400" cy="713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F775EC7-4B72-48F5-9A7C-650C13C4265D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A1FF25-0D57-401E-A71E-8C9EC05AF8B8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47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D7633C-880A-437F-A8C7-5F00929188B6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7A3C7FB1-FD13-46DD-8D20-30064991D11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A5F04CE-29D5-4BD6-A632-40ADCD58B6CD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Что меняется в коде?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C1A943FF-02AC-4F33-84AD-A19C86803E1E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from transformers import BitsAndBytesConfig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from peft import LoraConfig, get_peft_model, TaskType, prepare_model_for_kbit_training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Конфигурация 4-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квантизации (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QLoRA)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bnb_config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BitsAndBytesConfig(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load_in_4bit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                    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4-bit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квантизация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bnb_4bit_quant_type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"nf4"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NormalFloat4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bnb_4bit_compute_dtype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=torch.bfloat16,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тип для вычислений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bnb_4bit_use_double_quant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     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экономит память)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5C49391-EFA4-4E26-82AD-6E4B2D87244A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47AE211-B396-4640-96A4-41AA63087D2C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Почти ничего: создаем конфигурацию </a:t>
            </a:r>
            <a:r>
              <a:rPr lang="en-US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BitsAndBytes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02F2D47E-0F5B-4422-B60D-4C4ED39F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F178D7F-4DB1-45C3-99A7-3F5AD1892843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60FC8-32CC-49F1-8112-8EEF0A35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8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7E8918D6-4B0C-4710-8918-0D5433E13C59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2EA6F2B-17D2-4333-AEB0-E0F70E4F0993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2AB5719B-9FA3-4A71-9ED2-10FB7F018C7F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latin typeface="Arial Rounded MT Bold" panose="020F0704030504030204" pitchFamily="34" charset="0"/>
              </a:rPr>
              <a:t>Реализация</a:t>
            </a:r>
            <a:endParaRPr lang="en-US" sz="4450" b="1">
              <a:latin typeface="Arial Rounded MT Bold" panose="020F0704030504030204" pitchFamily="34" charset="0"/>
            </a:endParaRPr>
          </a:p>
        </p:txBody>
      </p:sp>
      <p:sp>
        <p:nvSpPr>
          <p:cNvPr id="21" name="Прямоугольник: усеченные противолежащие углы 20">
            <a:extLst>
              <a:ext uri="{FF2B5EF4-FFF2-40B4-BE49-F238E27FC236}">
                <a16:creationId xmlns:a16="http://schemas.microsoft.com/office/drawing/2014/main" id="{2E57AADC-0848-4624-AA15-8261FD7CB382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Загрузка модели с квантизацией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model_4_qlora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AutoModelForCausalLM.from_pretrained(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"Qwen/Qwen3-0.6B"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trust_remote_code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quantization_config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=bnb_config,     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применяем квантизацию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device_map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"auto"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Подготовка модели для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k-bit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обучения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model_4_qlora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prepare_model_for_kbit_training(model_4_qlora)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48FA14C-3823-4E0E-B5D9-1EB12BB7CD41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E6FAC6D-2328-48BD-ABE3-D42BD3A55170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Загружаем модель с новой конфигурацией!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2F3D188-3797-4F60-A4C4-91DDFAE2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1228568D-32D3-4F22-A371-EE3AD8D49720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304EF82-0AAC-4454-919A-D0AB6D04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Проблемы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LLM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238374" y="2660757"/>
            <a:ext cx="10153651" cy="3108543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📚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LLM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предтренированы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общих данных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🎯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Недостаточно точны для специализированных задач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Не знают о вашем домене и контексте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C78F-2535-4276-AFA3-3E569242CA0C}"/>
              </a:ext>
            </a:extLst>
          </p:cNvPr>
          <p:cNvSpPr txBox="1"/>
          <p:nvPr/>
        </p:nvSpPr>
        <p:spPr>
          <a:xfrm>
            <a:off x="12742223" y="290803"/>
            <a:ext cx="412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9486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un yellow rubber duck with sunglasses on bright background | Premium AI-generated  image">
            <a:extLst>
              <a:ext uri="{FF2B5EF4-FFF2-40B4-BE49-F238E27FC236}">
                <a16:creationId xmlns:a16="http://schemas.microsoft.com/office/drawing/2014/main" id="{1286E6AA-CF86-4CE6-AE91-DBF83C9A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1" y="-44966"/>
            <a:ext cx="14757489" cy="827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C33CA4F-E6AD-4F8D-9433-4092D6D0A29D}"/>
              </a:ext>
            </a:extLst>
          </p:cNvPr>
          <p:cNvSpPr/>
          <p:nvPr/>
        </p:nvSpPr>
        <p:spPr>
          <a:xfrm>
            <a:off x="0" y="266543"/>
            <a:ext cx="6832600" cy="1577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>
                <a:solidFill>
                  <a:schemeClr val="bg1"/>
                </a:solidFill>
                <a:latin typeface="Arial Rounded MT Bold" panose="020F0704030504030204" pitchFamily="34" charset="0"/>
              </a:rPr>
              <a:t>Реализация всех методов на «</a:t>
            </a: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Qwen3-0.6B</a:t>
            </a:r>
            <a:r>
              <a:rPr lang="ru-RU" sz="4450">
                <a:solidFill>
                  <a:schemeClr val="bg1"/>
                </a:solidFill>
                <a:latin typeface="Arial Rounded MT Bold" panose="020F0704030504030204" pitchFamily="34" charset="0"/>
              </a:rPr>
              <a:t>» </a:t>
            </a:r>
            <a:endParaRPr lang="en-US" sz="445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9AACDAE-05D7-4B0E-A831-01A05EBA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110267"/>
            <a:ext cx="5207000" cy="5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71BF9A-3B80-4682-A8F4-19F9D9839DDA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Датасет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MS-Marco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DD479-1D50-4D3B-8362-10D44094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4218298"/>
            <a:ext cx="3568700" cy="401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A4D83-B479-4BB5-929D-CE628D0C1F81}"/>
              </a:ext>
            </a:extLst>
          </p:cNvPr>
          <p:cNvSpPr txBox="1"/>
          <p:nvPr/>
        </p:nvSpPr>
        <p:spPr>
          <a:xfrm>
            <a:off x="596940" y="1488986"/>
            <a:ext cx="9817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 MARCO (Microsoft MAchine Reading COmprehension) — это крупномасштабная коллекция датасетов от Microsoft для обучения систем искусственного интеллекта в задачах поиска информации и понимания текста</a:t>
            </a: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MSMarco on X: &quot;Congradulations to S3R on their recent work on the  #MSMARCOIntermediateTask! Their CZNET is at the top of the leaderboard with  41.68 on Rouge-L and 37.52 on BLEU-1! #AI #TeachMachinesToRead #">
            <a:extLst>
              <a:ext uri="{FF2B5EF4-FFF2-40B4-BE49-F238E27FC236}">
                <a16:creationId xmlns:a16="http://schemas.microsoft.com/office/drawing/2014/main" id="{F928792A-385B-4767-A9D2-10E899F1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02" y="605063"/>
            <a:ext cx="3189598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66A1C-87D9-4307-9BC9-9AAA8C65BC84}"/>
              </a:ext>
            </a:extLst>
          </p:cNvPr>
          <p:cNvSpPr txBox="1"/>
          <p:nvPr/>
        </p:nvSpPr>
        <p:spPr>
          <a:xfrm>
            <a:off x="596940" y="3076008"/>
            <a:ext cx="101345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 MARCO содержит более 1 миллиона реальных запросов пользователей из поисковой системы Bing. Все вопросы и запросы взяты из анонимизированных реальных поисковых запросов, а ответы сгенерированы человеком. Контекстные фрагменты текста извлекаются из реальных веб-документов с использованием поисковой системы Bing</a:t>
            </a: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1A2279AA-DAC9-411E-81BA-31A60C6F01F3}"/>
              </a:ext>
            </a:extLst>
          </p:cNvPr>
          <p:cNvSpPr/>
          <p:nvPr/>
        </p:nvSpPr>
        <p:spPr>
          <a:xfrm>
            <a:off x="1936090" y="6393532"/>
            <a:ext cx="9024010" cy="1190362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B17AA568-CD47-4712-9199-A5B1DA251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45411"/>
            <a:ext cx="283488" cy="226814"/>
          </a:xfrm>
          <a:prstGeom prst="rect">
            <a:avLst/>
          </a:prstGeom>
        </p:spPr>
      </p:pic>
      <p:sp>
        <p:nvSpPr>
          <p:cNvPr id="11" name="Text 9">
            <a:extLst>
              <a:ext uri="{FF2B5EF4-FFF2-40B4-BE49-F238E27FC236}">
                <a16:creationId xmlns:a16="http://schemas.microsoft.com/office/drawing/2014/main" id="{E2FCE3C2-8809-4864-B18A-2DE4A5DE7AA4}"/>
              </a:ext>
            </a:extLst>
          </p:cNvPr>
          <p:cNvSpPr/>
          <p:nvPr/>
        </p:nvSpPr>
        <p:spPr>
          <a:xfrm>
            <a:off x="2760256" y="6582038"/>
            <a:ext cx="7971244" cy="11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Размер датасета: 1.02 млн сэмплов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Объем: 5.67 ГБ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Имеет две версии: </a:t>
            </a:r>
            <a:r>
              <a:rPr lang="en-US" sz="1750">
                <a:latin typeface="Arial Rounded MT Bold" panose="020F0704030504030204" pitchFamily="34" charset="0"/>
              </a:rPr>
              <a:t>v1.1 (102k </a:t>
            </a:r>
            <a:r>
              <a:rPr lang="ru-RU" sz="1750">
                <a:latin typeface="Arial Rounded MT Bold" panose="020F0704030504030204" pitchFamily="34" charset="0"/>
              </a:rPr>
              <a:t>строк, легковесная) и </a:t>
            </a:r>
            <a:r>
              <a:rPr lang="en-US" sz="1750">
                <a:latin typeface="Arial Rounded MT Bold" panose="020F0704030504030204" pitchFamily="34" charset="0"/>
              </a:rPr>
              <a:t>v2.1 (</a:t>
            </a:r>
            <a:r>
              <a:rPr lang="ru-RU" sz="1750">
                <a:latin typeface="Arial Rounded MT Bold" panose="020F0704030504030204" pitchFamily="34" charset="0"/>
              </a:rPr>
              <a:t>1.02 млн сэмплов)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3B8455-0E3A-4F0D-A14A-8EE1288CE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9" y="5946577"/>
            <a:ext cx="1739652" cy="16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63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71BF9A-3B80-4682-A8F4-19F9D9839DDA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Структура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MS-Marco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DD479-1D50-4D3B-8362-10D44094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4218298"/>
            <a:ext cx="3568700" cy="4011302"/>
          </a:xfrm>
          <a:prstGeom prst="rect">
            <a:avLst/>
          </a:prstGeom>
        </p:spPr>
      </p:pic>
      <p:pic>
        <p:nvPicPr>
          <p:cNvPr id="26626" name="Picture 2" descr="MSMarco on X: &quot;Congradulations to S3R on their recent work on the  #MSMARCOIntermediateTask! Their CZNET is at the top of the leaderboard with  41.68 on Rouge-L and 37.52 on BLEU-1! #AI #TeachMachinesToRead #">
            <a:extLst>
              <a:ext uri="{FF2B5EF4-FFF2-40B4-BE49-F238E27FC236}">
                <a16:creationId xmlns:a16="http://schemas.microsoft.com/office/drawing/2014/main" id="{F928792A-385B-4767-A9D2-10E899F1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02" y="605063"/>
            <a:ext cx="3189598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8A8975AE-B694-4DFC-804E-A314CA14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74577"/>
              </p:ext>
            </p:extLst>
          </p:nvPr>
        </p:nvGraphicFramePr>
        <p:xfrm>
          <a:off x="645842" y="1094740"/>
          <a:ext cx="10032960" cy="68056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44320">
                  <a:extLst>
                    <a:ext uri="{9D8B030D-6E8A-4147-A177-3AD203B41FA5}">
                      <a16:colId xmlns:a16="http://schemas.microsoft.com/office/drawing/2014/main" val="2284049824"/>
                    </a:ext>
                  </a:extLst>
                </a:gridCol>
                <a:gridCol w="3344320">
                  <a:extLst>
                    <a:ext uri="{9D8B030D-6E8A-4147-A177-3AD203B41FA5}">
                      <a16:colId xmlns:a16="http://schemas.microsoft.com/office/drawing/2014/main" val="3602819426"/>
                    </a:ext>
                  </a:extLst>
                </a:gridCol>
                <a:gridCol w="3344320">
                  <a:extLst>
                    <a:ext uri="{9D8B030D-6E8A-4147-A177-3AD203B41FA5}">
                      <a16:colId xmlns:a16="http://schemas.microsoft.com/office/drawing/2014/main" val="1953755135"/>
                    </a:ext>
                  </a:extLst>
                </a:gridCol>
              </a:tblGrid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Название колонки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Пример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0554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Answers</a:t>
                      </a:r>
                      <a:endParaRPr lang="ru-RU"/>
                    </a:p>
                    <a:p>
                      <a:pPr algn="ctr"/>
                      <a:r>
                        <a:rPr lang="en-US" i="1"/>
                        <a:t>(</a:t>
                      </a:r>
                      <a:r>
                        <a:rPr lang="ru-RU" i="1"/>
                        <a:t>Ответы</a:t>
                      </a:r>
                      <a:r>
                        <a:rPr lang="en-US" i="1"/>
                        <a:t>)</a:t>
                      </a:r>
                      <a:endParaRPr lang="ru-RU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Список из строк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"Yes" ]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745636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Passages</a:t>
                      </a:r>
                      <a:endParaRPr lang="ru-RU"/>
                    </a:p>
                    <a:p>
                      <a:pPr algn="ctr"/>
                      <a:r>
                        <a:rPr lang="en-US" i="1" u="none"/>
                        <a:t>(</a:t>
                      </a:r>
                      <a:r>
                        <a:rPr lang="ru-RU" i="1" u="none"/>
                        <a:t>поисковые выдачи)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Словарь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{“passages”: [“1984 Re-Election. In November 1984, Ronald Reagan was…”, …]}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87072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</a:t>
                      </a:r>
                      <a:endParaRPr lang="ru-RU"/>
                    </a:p>
                    <a:p>
                      <a:pPr algn="ctr"/>
                      <a:r>
                        <a:rPr lang="ru-RU" i="1"/>
                        <a:t>(запрос)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Строка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 ronald reagan a democrat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416785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i="0"/>
                        <a:t>Query_type</a:t>
                      </a:r>
                      <a:endParaRPr lang="ru-RU" i="0"/>
                    </a:p>
                    <a:p>
                      <a:pPr algn="ctr"/>
                      <a:r>
                        <a:rPr lang="ru-RU" i="1"/>
                        <a:t>(Тип запроса)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Строка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378205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Query_id</a:t>
                      </a:r>
                    </a:p>
                    <a:p>
                      <a:pPr algn="ctr"/>
                      <a:r>
                        <a:rPr lang="ru-RU" i="1"/>
                        <a:t>(</a:t>
                      </a:r>
                      <a:r>
                        <a:rPr lang="en-US" i="1"/>
                        <a:t>ID </a:t>
                      </a:r>
                      <a:r>
                        <a:rPr lang="ru-RU" i="1"/>
                        <a:t>запроса)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Число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19,700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45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098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4419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10,5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ГБ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28.05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мин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C1FC9E1A-C3C0-451E-81C3-EE2403FA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2753975"/>
            <a:ext cx="141827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795421-9E13-44F7-8A1E-00C6C10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6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8.1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ГБ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26.25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9441C0D-AE70-4933-A8A9-BAD3F1B6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753975"/>
            <a:ext cx="14192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9F19FD-D754-468C-833D-9EB10623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46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C7B87BB-48CC-414E-8D99-4CD043C7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753975"/>
            <a:ext cx="14192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4,5 ГБ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3C898E-8F79-4150-BBA1-37F32B25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40.41 мин</a:t>
            </a:r>
          </a:p>
        </p:txBody>
      </p:sp>
    </p:spTree>
    <p:extLst>
      <p:ext uri="{BB962C8B-B14F-4D97-AF65-F5344CB8AC3E}">
        <p14:creationId xmlns:p14="http://schemas.microsoft.com/office/powerpoint/2010/main" val="160860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63A929C5-F259-4341-B0DE-919319520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198443"/>
              </p:ext>
            </p:extLst>
          </p:nvPr>
        </p:nvGraphicFramePr>
        <p:xfrm>
          <a:off x="0" y="0"/>
          <a:ext cx="146304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319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737235"/>
            <a:ext cx="10741938" cy="708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2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Сравнительный анализ: Что выбрать?</a:t>
            </a:r>
            <a:endParaRPr lang="en-US" sz="42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881307"/>
            <a:ext cx="1310497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Выбор метода зависит от ваших ограничений по ресурсам и требований к результату.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2714" y="2409825"/>
            <a:ext cx="13104971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334" y="2417445"/>
            <a:ext cx="13089731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8219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Метод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4462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Идеально для...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36894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Стоимость ресурсов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809327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Риски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70334" y="2977515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8219" y="311586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64462" y="3115866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Актуальных данных, поиска по документам, ответов на вопросы.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36894" y="3115866"/>
            <a:ext cx="282904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Низкая (только инференс и БД)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09327" y="3115866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Модель не меняет стиль общения.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70334" y="4104323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8219" y="4242673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Fine-Tuning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64462" y="4242673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Радикального изменения поведения, обучения новым навыкам.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6894" y="4242673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Очень высокая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809327" y="4242673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«Забывание» старых знаний.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70334" y="5231130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8219" y="536948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64462" y="5369481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Баланса качества и скорости, адаптации под задачи бизнеса.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36894" y="536948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Средняя / Низкая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809327" y="53694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Меньшая гибкость, чем у полного FT.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70334" y="6357938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8219" y="6496288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264462" y="6496288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Обучения огромных моделей на ограниченном железе.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36894" y="6496288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Минимальная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809327" y="6496288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Незначительное падение точности.</a:t>
            </a:r>
            <a:endParaRPr lang="en-US" sz="17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981"/>
            <a:ext cx="947368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Реальные сценарии применения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072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7741"/>
            <a:ext cx="349424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Умная поддержка (RAG)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92328"/>
            <a:ext cx="41586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Чат-бот первой линии техподдержки. Он мгновенно находит ответы в обновляемой базе знаний (Wiki), не требуя переобучения при изменении тарифов.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9072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87741"/>
            <a:ext cx="41586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Медицинский ассистент (Fine-Tuning)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660827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Генерация медицинских заключений в строгом формате. Модель обучена на тысячах реальных анонимизированных историй болезни для точного копирования стиля врачей.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9072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87741"/>
            <a:ext cx="335827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Локальный ИИ (QLoRA)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292328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Аналитическая система для стартапа, работающая на одном сервере. Модель LLaMA-70B дообучена на специфических финансовых отчетах без аренды дорогих кластеров.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5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844" y="2853452"/>
            <a:ext cx="4750713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Итоговая стратегия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4844" y="3742134"/>
            <a:ext cx="1332071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универсального «лучшего» метода — есть наиболее подходящий под ваши ограничения.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4" y="4195882"/>
            <a:ext cx="935593" cy="11226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7484" y="4382929"/>
            <a:ext cx="3121819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Нужна скорость и факты?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77484" y="4799171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Выбирайте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самый быстрый способ дать модели знания о вашем бизнесе без риска галлюцинаций.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4" y="5318522"/>
            <a:ext cx="935593" cy="11226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7484" y="5505569"/>
            <a:ext cx="321397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Нужен стиль и поведение?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77484" y="5921812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Используйте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или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позволит изменить «характер» модели экономично.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44" y="6441162"/>
            <a:ext cx="935593" cy="12768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7484" y="6628209"/>
            <a:ext cx="233898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Нужно всё сразу?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777484" y="7044452"/>
            <a:ext cx="1219807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Комбинируйте!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 + 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— золотой стандарт современной индустрии. Модель знает стиль (LoRA) и оперирует свежими фактами (RAG).</a:t>
            </a:r>
            <a:endParaRPr lang="en-US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Варианты решения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805112" y="2120928"/>
            <a:ext cx="9020175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RAG — встройка внешних знаний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всех параметров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эффективное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слабом железе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Критерии выбора — когда что использовать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B9E25DE6-6D5D-47CA-9F32-8B5BEBA4895F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19979859-14A3-4E42-B7E4-FB49C490AFCB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1E026AD-80D0-4D42-A2CD-F06C66FAFB1F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4F0A68A-E4E1-4101-9CF2-14977D842DD8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A7647F8-6A23-4B48-BB7C-CBDF5432E205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FCB720B-87B1-4808-8A4C-65743D062741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8617CD9-A851-4B72-9ABA-CB9A1B0E1B1F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C6FBD27A-83C1-4CB0-9937-C63534B1ED39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D0F44E-A178-4C4C-B515-26EF7BBD6276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61955F87-1614-4E46-ACA1-1F87BC39D8BD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один усеченный угол 28">
            <a:extLst>
              <a:ext uri="{FF2B5EF4-FFF2-40B4-BE49-F238E27FC236}">
                <a16:creationId xmlns:a16="http://schemas.microsoft.com/office/drawing/2014/main" id="{905377E8-7AF5-4EBF-99B7-89CC4B665E38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538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3CBFB7-70B2-468C-A309-8E7500E9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" y="0"/>
            <a:ext cx="14617407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F685F5-7C68-4721-B8E8-E8CFBC7D0B1A}"/>
              </a:ext>
            </a:extLst>
          </p:cNvPr>
          <p:cNvSpPr txBox="1"/>
          <p:nvPr/>
        </p:nvSpPr>
        <p:spPr>
          <a:xfrm>
            <a:off x="7588332" y="1911353"/>
            <a:ext cx="2541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У меня есть для тебя</a:t>
            </a:r>
          </a:p>
          <a:p>
            <a:pPr algn="ctr"/>
            <a:r>
              <a:rPr lang="ru-RU" sz="2800">
                <a:solidFill>
                  <a:schemeClr val="bg1"/>
                </a:solidFill>
              </a:rPr>
              <a:t>СЮРПРИЗ </a:t>
            </a:r>
            <a:r>
              <a:rPr lang="ru-RU" sz="280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ru-RU" sz="280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015A1C-8F18-4FA3-9DD3-7ACB0829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624" y="6601986"/>
            <a:ext cx="1629776" cy="16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6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F6308B-1602-4EFB-91C8-3172AC0B5F3E}"/>
              </a:ext>
            </a:extLst>
          </p:cNvPr>
          <p:cNvSpPr/>
          <p:nvPr/>
        </p:nvSpPr>
        <p:spPr>
          <a:xfrm>
            <a:off x="0" y="0"/>
            <a:ext cx="14620875" cy="249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F7067-E329-4D59-843F-494DC9B7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34" y="760432"/>
            <a:ext cx="9410066" cy="942638"/>
          </a:xfrm>
        </p:spPr>
        <p:txBody>
          <a:bodyPr/>
          <a:lstStyle/>
          <a:p>
            <a:r>
              <a:rPr lang="ru-RU"/>
              <a:t>Пройди квест и получи приз!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C40F2F-5FB9-47AD-ADFA-8602155E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95550"/>
            <a:ext cx="14620875" cy="5734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CD72AE-C615-463E-B81F-A6E81C11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145" y="20618"/>
            <a:ext cx="2418255" cy="247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9A8A8-91F8-4111-B0F6-84089D4DC92F}"/>
              </a:ext>
            </a:extLst>
          </p:cNvPr>
          <p:cNvSpPr txBox="1"/>
          <p:nvPr/>
        </p:nvSpPr>
        <p:spPr>
          <a:xfrm>
            <a:off x="2736850" y="7565242"/>
            <a:ext cx="34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C271C"/>
                </a:solidFill>
                <a:effectLst/>
                <a:latin typeface="Consolas" panose="020B0609020204030204" pitchFamily="49" charset="0"/>
              </a:rPr>
              <a:t>secret{CRACK_CRACK}</a:t>
            </a:r>
          </a:p>
        </p:txBody>
      </p:sp>
    </p:spTree>
    <p:extLst>
      <p:ext uri="{BB962C8B-B14F-4D97-AF65-F5344CB8AC3E}">
        <p14:creationId xmlns:p14="http://schemas.microsoft.com/office/powerpoint/2010/main" val="186332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11ECC20-02D6-468F-B4F8-97BBE7886A94}"/>
              </a:ext>
            </a:extLst>
          </p:cNvPr>
          <p:cNvSpPr/>
          <p:nvPr/>
        </p:nvSpPr>
        <p:spPr>
          <a:xfrm>
            <a:off x="9363116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36A3050-BED3-4112-A83E-CC201FDF1A22}"/>
              </a:ext>
            </a:extLst>
          </p:cNvPr>
          <p:cNvSpPr/>
          <p:nvPr/>
        </p:nvSpPr>
        <p:spPr>
          <a:xfrm>
            <a:off x="504106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4207FA5-4256-4EA6-8F6A-B7950960B55A}"/>
              </a:ext>
            </a:extLst>
          </p:cNvPr>
          <p:cNvSpPr/>
          <p:nvPr/>
        </p:nvSpPr>
        <p:spPr>
          <a:xfrm>
            <a:off x="71663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1176933"/>
            <a:ext cx="89837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RAG: Знания без переобучения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7677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Retrieval-Augmented Generation (RAG) предлагает элегантную альтернативу: зачем учить модель фактам, если можно дать ей доступ к «учебнику» во время экзамена?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62" y="3462991"/>
            <a:ext cx="440987" cy="440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042" y="35190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Поиск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3925" y="4257675"/>
            <a:ext cx="382905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Пользователь задает вопрос. Система ищет релевантные фрагменты в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векторной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базе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данных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9973" y="3390698"/>
            <a:ext cx="509171" cy="50917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962" y="3578781"/>
            <a:ext cx="4196358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16498" y="349305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Контекст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216962" y="4257675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Найденная информация добавляется к запросу (промпту) как контекст.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2225" y="3406259"/>
            <a:ext cx="542092" cy="54209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578781"/>
            <a:ext cx="4196358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443426" y="34629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Генерация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510117" y="4248150"/>
            <a:ext cx="376854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 генерирует ответ, опираясь на предоставленные факты, что снижает риск выдумок («галлюцинаций»).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1936090" y="6393389"/>
            <a:ext cx="11463364" cy="1190506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04" y="6145411"/>
            <a:ext cx="283488" cy="22681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812287" y="6669868"/>
            <a:ext cx="101674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Важно:</a:t>
            </a:r>
            <a:r>
              <a:rPr lang="en-US" sz="1750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RAG идеален для фактологии, но плохо подходит, если нужно научить модель «мыслить» или писать в определенном стиле.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9C3909-6402-4714-AD36-48E619404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09" y="5946577"/>
            <a:ext cx="1739652" cy="1637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шеврон 1">
            <a:extLst>
              <a:ext uri="{FF2B5EF4-FFF2-40B4-BE49-F238E27FC236}">
                <a16:creationId xmlns:a16="http://schemas.microsoft.com/office/drawing/2014/main" id="{474EABB0-73A9-41AF-91AF-4119CB905DB2}"/>
              </a:ext>
            </a:extLst>
          </p:cNvPr>
          <p:cNvSpPr/>
          <p:nvPr/>
        </p:nvSpPr>
        <p:spPr>
          <a:xfrm>
            <a:off x="5715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Стрелка: шеврон 2">
            <a:extLst>
              <a:ext uri="{FF2B5EF4-FFF2-40B4-BE49-F238E27FC236}">
                <a16:creationId xmlns:a16="http://schemas.microsoft.com/office/drawing/2014/main" id="{B8B1747A-8E1D-4281-AEFE-4C0CF8BD54DE}"/>
              </a:ext>
            </a:extLst>
          </p:cNvPr>
          <p:cNvSpPr/>
          <p:nvPr/>
        </p:nvSpPr>
        <p:spPr>
          <a:xfrm>
            <a:off x="48006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Стрелка: шеврон 3">
            <a:extLst>
              <a:ext uri="{FF2B5EF4-FFF2-40B4-BE49-F238E27FC236}">
                <a16:creationId xmlns:a16="http://schemas.microsoft.com/office/drawing/2014/main" id="{86284E56-D596-4547-800E-FFA8242E80F9}"/>
              </a:ext>
            </a:extLst>
          </p:cNvPr>
          <p:cNvSpPr/>
          <p:nvPr/>
        </p:nvSpPr>
        <p:spPr>
          <a:xfrm>
            <a:off x="90297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365141E-6159-43C0-AB92-8C8392ECDA82}"/>
              </a:ext>
            </a:extLst>
          </p:cNvPr>
          <p:cNvSpPr/>
          <p:nvPr/>
        </p:nvSpPr>
        <p:spPr>
          <a:xfrm>
            <a:off x="698540" y="439817"/>
            <a:ext cx="45622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FA433-383C-4D69-9793-DF4D953A48DD}"/>
              </a:ext>
            </a:extLst>
          </p:cNvPr>
          <p:cNvSpPr txBox="1"/>
          <p:nvPr/>
        </p:nvSpPr>
        <p:spPr>
          <a:xfrm>
            <a:off x="1625404" y="7392865"/>
            <a:ext cx="202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Индексация</a:t>
            </a:r>
            <a:endParaRPr lang="ru-RU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5AE70-3762-4A7F-9075-42CCEFC35C8B}"/>
              </a:ext>
            </a:extLst>
          </p:cNvPr>
          <p:cNvSpPr txBox="1"/>
          <p:nvPr/>
        </p:nvSpPr>
        <p:spPr>
          <a:xfrm>
            <a:off x="5803704" y="7392865"/>
            <a:ext cx="200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Извлечение</a:t>
            </a:r>
            <a:endParaRPr lang="ru-RU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D3341-B0BB-4D19-82AA-BCB724AA61E5}"/>
              </a:ext>
            </a:extLst>
          </p:cNvPr>
          <p:cNvSpPr txBox="1"/>
          <p:nvPr/>
        </p:nvSpPr>
        <p:spPr>
          <a:xfrm>
            <a:off x="10177898" y="7392865"/>
            <a:ext cx="176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Генерация</a:t>
            </a:r>
            <a:endParaRPr lang="ru-RU" sz="280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E2D20153-D917-4AD2-A520-1E0193DB4F42}"/>
              </a:ext>
            </a:extLst>
          </p:cNvPr>
          <p:cNvSpPr txBox="1">
            <a:spLocks/>
          </p:cNvSpPr>
          <p:nvPr/>
        </p:nvSpPr>
        <p:spPr>
          <a:xfrm>
            <a:off x="1564752" y="2558604"/>
            <a:ext cx="3235848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Разбивка документов на фрагменты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Создание векторных представлений (</a:t>
            </a:r>
            <a:r>
              <a:rPr lang="ru-RU" err="1">
                <a:solidFill>
                  <a:schemeClr val="bg1"/>
                </a:solidFill>
              </a:rPr>
              <a:t>эмбеддингов</a:t>
            </a:r>
            <a:r>
              <a:rPr lang="ru-RU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Сохранение в векторной базе данных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27678114-AD84-47F8-A5B3-FAC28332D533}"/>
              </a:ext>
            </a:extLst>
          </p:cNvPr>
          <p:cNvSpPr txBox="1">
            <a:spLocks/>
          </p:cNvSpPr>
          <p:nvPr/>
        </p:nvSpPr>
        <p:spPr>
          <a:xfrm>
            <a:off x="5763334" y="2431446"/>
            <a:ext cx="3103731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Поиск релевантных фрагментов по запросу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Семантическое сравнение векторов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Отбор наиболее подходящих </a:t>
            </a:r>
            <a:r>
              <a:rPr lang="ru-RU" err="1">
                <a:solidFill>
                  <a:schemeClr val="bg1"/>
                </a:solidFill>
              </a:rPr>
              <a:t>чанков</a:t>
            </a:r>
            <a:endParaRPr lang="ru-RU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E77FF7F-6092-4CE4-8B26-E6CDEC183F31}"/>
              </a:ext>
            </a:extLst>
          </p:cNvPr>
          <p:cNvSpPr txBox="1">
            <a:spLocks/>
          </p:cNvSpPr>
          <p:nvPr/>
        </p:nvSpPr>
        <p:spPr>
          <a:xfrm>
            <a:off x="9961917" y="2695195"/>
            <a:ext cx="3103731" cy="4961420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Формирование контекста на основе найденных данных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Генерация ответа с учетом запроса и контекста</a:t>
            </a:r>
          </a:p>
        </p:txBody>
      </p:sp>
      <p:pic>
        <p:nvPicPr>
          <p:cNvPr id="4102" name="Picture 6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903CCC3F-87E4-4AC7-9E92-BE9D756D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400" y="376581"/>
            <a:ext cx="1225104" cy="12251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CD433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843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0AA29485-41A9-477F-9711-D6AFED52BE91}"/>
              </a:ext>
            </a:extLst>
          </p:cNvPr>
          <p:cNvSpPr/>
          <p:nvPr/>
        </p:nvSpPr>
        <p:spPr>
          <a:xfrm>
            <a:off x="698540" y="439817"/>
            <a:ext cx="552413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Indexing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2509491-A377-4A4E-81AE-F2E93D65B557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44DEA661-3920-4D88-BBA7-E8C238005133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Векторное хранилище, где хранятся документы и их эмбэддинги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9" name="Picture 9" descr="Faiss - Introduction to Similarity Search">
            <a:extLst>
              <a:ext uri="{FF2B5EF4-FFF2-40B4-BE49-F238E27FC236}">
                <a16:creationId xmlns:a16="http://schemas.microsoft.com/office/drawing/2014/main" id="{755F45B0-A9C9-4EFB-A4CB-69024F88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372" y="2589999"/>
            <a:ext cx="2520986" cy="1418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E6A2849F-C933-474C-B3C3-2659A63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2">
            <a:extLst>
              <a:ext uri="{FF2B5EF4-FFF2-40B4-BE49-F238E27FC236}">
                <a16:creationId xmlns:a16="http://schemas.microsoft.com/office/drawing/2014/main" id="{EF796295-C8D1-4B8A-B639-4EB5C7F841FC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559EE6B4-EF63-4DD6-92E7-57092DD01C6F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37C2DCC1-C6A5-4AEC-900F-3B679D94C86A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latin typeface="Arial Rounded MT Bold" panose="020F0704030504030204" pitchFamily="34" charset="0"/>
              </a:rPr>
              <a:t>Векторные БД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B66B2C2D-697E-4081-999E-4EF7BC0AE587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Тип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749EB472-F916-4776-AE46-CBC23AB56AD5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</a:rPr>
              <a:t>Особенности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7">
            <a:extLst>
              <a:ext uri="{FF2B5EF4-FFF2-40B4-BE49-F238E27FC236}">
                <a16:creationId xmlns:a16="http://schemas.microsoft.com/office/drawing/2014/main" id="{ED394CD3-B001-4643-BBA1-6A2ADFE7D2FE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Лучше всего подходит для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8">
            <a:extLst>
              <a:ext uri="{FF2B5EF4-FFF2-40B4-BE49-F238E27FC236}">
                <a16:creationId xmlns:a16="http://schemas.microsoft.com/office/drawing/2014/main" id="{209395BC-6EBD-4288-AC70-A1D2894BAD62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AD3E6635-FCB8-451B-B780-89C7D526D756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10">
            <a:extLst>
              <a:ext uri="{FF2B5EF4-FFF2-40B4-BE49-F238E27FC236}">
                <a16:creationId xmlns:a16="http://schemas.microsoft.com/office/drawing/2014/main" id="{3447B885-DFFF-4212-892E-1A9CCD9B4E6E}"/>
              </a:ext>
            </a:extLst>
          </p:cNvPr>
          <p:cNvSpPr/>
          <p:nvPr/>
        </p:nvSpPr>
        <p:spPr>
          <a:xfrm>
            <a:off x="2924254" y="3245078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Библиотека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A22307B4-9EE8-4983-9345-73BFB83F1CF4}"/>
              </a:ext>
            </a:extLst>
          </p:cNvPr>
          <p:cNvSpPr/>
          <p:nvPr/>
        </p:nvSpPr>
        <p:spPr>
          <a:xfrm>
            <a:off x="5877624" y="3085684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GPU ускорение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Только in-memory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51" name="Text 12">
            <a:extLst>
              <a:ext uri="{FF2B5EF4-FFF2-40B4-BE49-F238E27FC236}">
                <a16:creationId xmlns:a16="http://schemas.microsoft.com/office/drawing/2014/main" id="{246E507E-E2F6-4EEE-9934-CDF13315A023}"/>
              </a:ext>
            </a:extLst>
          </p:cNvPr>
          <p:cNvSpPr/>
          <p:nvPr/>
        </p:nvSpPr>
        <p:spPr>
          <a:xfrm>
            <a:off x="8578466" y="29741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Исследований, прототипов, когда нужен максимальный контроль над индексом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1B1C0343-EDCB-4379-A0C8-CD869BCD89A7}"/>
              </a:ext>
            </a:extLst>
          </p:cNvPr>
          <p:cNvSpPr/>
          <p:nvPr/>
        </p:nvSpPr>
        <p:spPr>
          <a:xfrm>
            <a:off x="417208" y="3962638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14">
            <a:extLst>
              <a:ext uri="{FF2B5EF4-FFF2-40B4-BE49-F238E27FC236}">
                <a16:creationId xmlns:a16="http://schemas.microsoft.com/office/drawing/2014/main" id="{D0BD94F0-3ED0-4F8B-91C8-DDC95266D4BA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ChromaDB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4" name="Text 15">
            <a:extLst>
              <a:ext uri="{FF2B5EF4-FFF2-40B4-BE49-F238E27FC236}">
                <a16:creationId xmlns:a16="http://schemas.microsoft.com/office/drawing/2014/main" id="{7AD7FE79-AEA4-4023-B1B3-420FEADF4606}"/>
              </a:ext>
            </a:extLst>
          </p:cNvPr>
          <p:cNvSpPr/>
          <p:nvPr/>
        </p:nvSpPr>
        <p:spPr>
          <a:xfrm>
            <a:off x="2924253" y="43954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BB1D0508-C76F-4F07-87CC-E7F35101BB14}"/>
              </a:ext>
            </a:extLst>
          </p:cNvPr>
          <p:cNvSpPr/>
          <p:nvPr/>
        </p:nvSpPr>
        <p:spPr>
          <a:xfrm>
            <a:off x="8578466" y="4219987"/>
            <a:ext cx="292773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Быстрого старта, простых RAG приложений, разработки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7" name="Shape 18">
            <a:extLst>
              <a:ext uri="{FF2B5EF4-FFF2-40B4-BE49-F238E27FC236}">
                <a16:creationId xmlns:a16="http://schemas.microsoft.com/office/drawing/2014/main" id="{81CD63E6-6167-4AEA-ACB0-D8521310AC4E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897A6269-3991-4850-944F-5ADF1053E4D8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Qdrant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6357305E-DD83-47D3-BCB0-3CC403892925}"/>
              </a:ext>
            </a:extLst>
          </p:cNvPr>
          <p:cNvSpPr/>
          <p:nvPr/>
        </p:nvSpPr>
        <p:spPr>
          <a:xfrm>
            <a:off x="2924254" y="5435322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1" name="Text 22">
            <a:extLst>
              <a:ext uri="{FF2B5EF4-FFF2-40B4-BE49-F238E27FC236}">
                <a16:creationId xmlns:a16="http://schemas.microsoft.com/office/drawing/2014/main" id="{B0C792F0-1722-4E6B-A9B8-886E2FC305D5}"/>
              </a:ext>
            </a:extLst>
          </p:cNvPr>
          <p:cNvSpPr/>
          <p:nvPr/>
        </p:nvSpPr>
        <p:spPr>
          <a:xfrm>
            <a:off x="8578466" y="525905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Production, когда нужна сложная фильтрация, высокие нагрузки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2" name="Shape 23">
            <a:extLst>
              <a:ext uri="{FF2B5EF4-FFF2-40B4-BE49-F238E27FC236}">
                <a16:creationId xmlns:a16="http://schemas.microsoft.com/office/drawing/2014/main" id="{53D4CBEE-DDD7-40D1-A281-B86C967B729C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3" name="Text 24">
            <a:extLst>
              <a:ext uri="{FF2B5EF4-FFF2-40B4-BE49-F238E27FC236}">
                <a16:creationId xmlns:a16="http://schemas.microsoft.com/office/drawing/2014/main" id="{38C2DC7A-11C4-4D35-ADFF-554880C1217A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pgvector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4" name="Text 25">
            <a:extLst>
              <a:ext uri="{FF2B5EF4-FFF2-40B4-BE49-F238E27FC236}">
                <a16:creationId xmlns:a16="http://schemas.microsoft.com/office/drawing/2014/main" id="{FFD69E76-1CB8-4DEE-AF50-9A4A9B537D13}"/>
              </a:ext>
            </a:extLst>
          </p:cNvPr>
          <p:cNvSpPr/>
          <p:nvPr/>
        </p:nvSpPr>
        <p:spPr>
          <a:xfrm>
            <a:off x="2939412" y="662550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Расширение </a:t>
            </a: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6" name="Text 27">
            <a:extLst>
              <a:ext uri="{FF2B5EF4-FFF2-40B4-BE49-F238E27FC236}">
                <a16:creationId xmlns:a16="http://schemas.microsoft.com/office/drawing/2014/main" id="{80BE096B-9500-4812-99AF-E01492B7653F}"/>
              </a:ext>
            </a:extLst>
          </p:cNvPr>
          <p:cNvSpPr/>
          <p:nvPr/>
        </p:nvSpPr>
        <p:spPr>
          <a:xfrm>
            <a:off x="8610481" y="634213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Компаний уже использующих PostgreSQL, когда важны транзакции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ACA6A68-8B33-4765-A4B1-8277266C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854" y="798788"/>
            <a:ext cx="2520986" cy="1511606"/>
          </a:xfrm>
          <a:prstGeom prst="rect">
            <a:avLst/>
          </a:prstGeom>
        </p:spPr>
      </p:pic>
      <p:sp>
        <p:nvSpPr>
          <p:cNvPr id="73" name="Text 11">
            <a:extLst>
              <a:ext uri="{FF2B5EF4-FFF2-40B4-BE49-F238E27FC236}">
                <a16:creationId xmlns:a16="http://schemas.microsoft.com/office/drawing/2014/main" id="{7A09356D-9762-442F-AB2C-BF6F136DC337}"/>
              </a:ext>
            </a:extLst>
          </p:cNvPr>
          <p:cNvSpPr/>
          <p:nvPr/>
        </p:nvSpPr>
        <p:spPr>
          <a:xfrm>
            <a:off x="5870086" y="422179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Встроенные эмбеддинги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Простой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API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74" name="Text 11">
            <a:extLst>
              <a:ext uri="{FF2B5EF4-FFF2-40B4-BE49-F238E27FC236}">
                <a16:creationId xmlns:a16="http://schemas.microsoft.com/office/drawing/2014/main" id="{7972C613-6B0B-4188-B996-41E613C73452}"/>
              </a:ext>
            </a:extLst>
          </p:cNvPr>
          <p:cNvSpPr/>
          <p:nvPr/>
        </p:nvSpPr>
        <p:spPr>
          <a:xfrm>
            <a:off x="5870086" y="534605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Точечные обновления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Продвинутая фильтрация</a:t>
            </a:r>
          </a:p>
        </p:txBody>
      </p:sp>
      <p:sp>
        <p:nvSpPr>
          <p:cNvPr id="75" name="Text 11">
            <a:extLst>
              <a:ext uri="{FF2B5EF4-FFF2-40B4-BE49-F238E27FC236}">
                <a16:creationId xmlns:a16="http://schemas.microsoft.com/office/drawing/2014/main" id="{6AF71132-227A-4AA5-AF01-8AF9EB4E733A}"/>
              </a:ext>
            </a:extLst>
          </p:cNvPr>
          <p:cNvSpPr/>
          <p:nvPr/>
        </p:nvSpPr>
        <p:spPr>
          <a:xfrm>
            <a:off x="5870087" y="6365298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Векторы прямо в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SQL </a:t>
            </a: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для всего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23AA7AF-57F3-4C8A-BC58-398EA8CE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474" y="4267388"/>
            <a:ext cx="2513366" cy="1361407"/>
          </a:xfrm>
          <a:prstGeom prst="rect">
            <a:avLst/>
          </a:prstGeom>
        </p:spPr>
      </p:pic>
      <p:pic>
        <p:nvPicPr>
          <p:cNvPr id="7172" name="Picture 4" descr="How to Install and Configure PGVector - A Detailed Guide">
            <a:extLst>
              <a:ext uri="{FF2B5EF4-FFF2-40B4-BE49-F238E27FC236}">
                <a16:creationId xmlns:a16="http://schemas.microsoft.com/office/drawing/2014/main" id="{91062187-BC9B-4012-804A-BD3E9E3F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473" y="5907677"/>
            <a:ext cx="2508885" cy="14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усеченные противолежащие углы 8">
            <a:extLst>
              <a:ext uri="{FF2B5EF4-FFF2-40B4-BE49-F238E27FC236}">
                <a16:creationId xmlns:a16="http://schemas.microsoft.com/office/drawing/2014/main" id="{8E9D1DC3-2F20-4B97-B8CB-A41098644186}"/>
              </a:ext>
            </a:extLst>
          </p:cNvPr>
          <p:cNvSpPr/>
          <p:nvPr/>
        </p:nvSpPr>
        <p:spPr>
          <a:xfrm>
            <a:off x="1384040" y="498148"/>
            <a:ext cx="12806973" cy="7148398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2F13A-805D-46BB-BB0F-61CFB6A996B7}"/>
              </a:ext>
            </a:extLst>
          </p:cNvPr>
          <p:cNvSpPr txBox="1"/>
          <p:nvPr/>
        </p:nvSpPr>
        <p:spPr>
          <a:xfrm flipH="1">
            <a:off x="1691632" y="588759"/>
            <a:ext cx="129387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indexing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"faiss_index.bin"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"all-MiniLM-L6-v2"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эмбеддинги документов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SentenceTransformer(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embeddings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show_progress_bar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FAISS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dimension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embeddings.shape[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index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.IndexFlatL2(dimension)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L2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расстояние (Евклидово)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Добавляем векторы в 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index.add(embeddings)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Сохраняем индекс на диск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.write_index(index,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index,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"documents"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"embeddings"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embeddings,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A331F8-66CB-45AB-9798-F0860F81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097" y="5409937"/>
            <a:ext cx="1553370" cy="1360258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B101A7FB-F66A-4642-BCE8-35BAF288BCF6}"/>
              </a:ext>
            </a:extLst>
          </p:cNvPr>
          <p:cNvSpPr/>
          <p:nvPr/>
        </p:nvSpPr>
        <p:spPr>
          <a:xfrm>
            <a:off x="12598019" y="702412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FA5DC5C7-2BBB-413D-9B4C-EFAD3C3B813F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85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1353</TotalTime>
  <Words>3915</Words>
  <Application>Microsoft Office PowerPoint</Application>
  <PresentationFormat>Произвольный</PresentationFormat>
  <Paragraphs>565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Consolas</vt:lpstr>
      <vt:lpstr>Century Gothic</vt:lpstr>
      <vt:lpstr>-apple-system</vt:lpstr>
      <vt:lpstr>Wingdings</vt:lpstr>
      <vt:lpstr>Arial Rounded MT Bold</vt:lpstr>
      <vt:lpstr>Arial</vt:lpstr>
      <vt:lpstr>Wingdings 3</vt:lpstr>
      <vt:lpstr>Calibri</vt:lpstr>
      <vt:lpstr>Ион</vt:lpstr>
      <vt:lpstr>Презентация PowerPoint</vt:lpstr>
      <vt:lpstr>Презентация PowerPoint</vt:lpstr>
      <vt:lpstr>Проблема: LLM ничего не знает о ваших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Пройди квест и получи приз!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admin</cp:lastModifiedBy>
  <cp:revision>99</cp:revision>
  <dcterms:created xsi:type="dcterms:W3CDTF">2025-12-05T23:14:16Z</dcterms:created>
  <dcterms:modified xsi:type="dcterms:W3CDTF">2025-12-12T22:09:07Z</dcterms:modified>
</cp:coreProperties>
</file>